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7"/>
  </p:notesMasterIdLst>
  <p:sldIdLst>
    <p:sldId id="256" r:id="rId2"/>
    <p:sldId id="303" r:id="rId3"/>
    <p:sldId id="257" r:id="rId4"/>
    <p:sldId id="258"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302" r:id="rId29"/>
    <p:sldId id="284" r:id="rId30"/>
    <p:sldId id="285" r:id="rId31"/>
    <p:sldId id="286" r:id="rId32"/>
    <p:sldId id="287" r:id="rId33"/>
    <p:sldId id="288" r:id="rId34"/>
    <p:sldId id="289" r:id="rId35"/>
    <p:sldId id="290" r:id="rId36"/>
  </p:sldIdLst>
  <p:sldSz cx="9144000" cy="5143500" type="screen16x9"/>
  <p:notesSz cx="6858000" cy="9144000"/>
  <p:embeddedFontLst>
    <p:embeddedFont>
      <p:font typeface="Cambria Math" panose="02040503050406030204" pitchFamily="18" charset="0"/>
      <p:regular r:id="rId38"/>
    </p:embeddedFont>
    <p:embeddedFont>
      <p:font typeface="Roboto Mono" panose="020B060402020202020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453" autoAdjust="0"/>
  </p:normalViewPr>
  <p:slideViewPr>
    <p:cSldViewPr snapToGrid="0">
      <p:cViewPr varScale="1">
        <p:scale>
          <a:sx n="115" d="100"/>
          <a:sy n="115" d="100"/>
        </p:scale>
        <p:origin x="1494" y="10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Deep learning is the process of training neural networks that have deep layered structure. Will see very soon what this means. Modeled after neuron structure in our brain.</a:t>
            </a:r>
            <a:endParaRPr dirty="0"/>
          </a:p>
          <a:p>
            <a:pPr marL="457200" lvl="0" indent="-298450" algn="l" rtl="0">
              <a:spcBef>
                <a:spcPts val="0"/>
              </a:spcBef>
              <a:spcAft>
                <a:spcPts val="0"/>
              </a:spcAft>
              <a:buSzPts val="1100"/>
              <a:buChar char="-"/>
            </a:pPr>
            <a:r>
              <a:rPr lang="en" dirty="0"/>
              <a:t>Reason you’re all here. Has changed the field of AI.</a:t>
            </a:r>
            <a:endParaRPr dirty="0"/>
          </a:p>
          <a:p>
            <a:pPr marL="457200" lvl="0" indent="-298450" algn="l" rtl="0">
              <a:spcBef>
                <a:spcPts val="0"/>
              </a:spcBef>
              <a:spcAft>
                <a:spcPts val="0"/>
              </a:spcAft>
              <a:buSzPts val="1100"/>
              <a:buChar char="-"/>
            </a:pPr>
            <a:r>
              <a:rPr lang="en" dirty="0"/>
              <a:t>Been around since 1980s, but only became competitive in the past decade (due to large amounts of data and powerful computation (GPUs)).</a:t>
            </a:r>
          </a:p>
          <a:p>
            <a:pPr marL="914400" lvl="1" indent="-298450" algn="l" rtl="0">
              <a:spcBef>
                <a:spcPts val="0"/>
              </a:spcBef>
              <a:spcAft>
                <a:spcPts val="0"/>
              </a:spcAft>
              <a:buSzPts val="1100"/>
              <a:buChar char="-"/>
            </a:pPr>
            <a:r>
              <a:rPr lang="en" dirty="0"/>
              <a:t>GPUs can multiply very large matrices quickly via parallel computing.</a:t>
            </a:r>
            <a:endParaRPr dirty="0"/>
          </a:p>
          <a:p>
            <a:pPr marL="457200" lvl="0" indent="-298450" algn="l" rtl="0">
              <a:spcBef>
                <a:spcPts val="0"/>
              </a:spcBef>
              <a:spcAft>
                <a:spcPts val="0"/>
              </a:spcAft>
              <a:buSzPts val="1100"/>
              <a:buChar char="-"/>
            </a:pPr>
            <a:r>
              <a:rPr lang="en" dirty="0"/>
              <a:t>Huge chunk of what people research now in the field of machine learning, and most state-of-the-art machine learning algorithms in industry are deep neural networks.</a:t>
            </a:r>
            <a:endParaRPr dirty="0"/>
          </a:p>
          <a:p>
            <a:pPr marL="457200" lvl="0" indent="-298450" algn="l" rtl="0">
              <a:spcBef>
                <a:spcPts val="0"/>
              </a:spcBef>
              <a:spcAft>
                <a:spcPts val="0"/>
              </a:spcAft>
              <a:buSzPts val="1100"/>
              <a:buChar char="-"/>
            </a:pPr>
            <a:r>
              <a:rPr lang="en" dirty="0"/>
              <a:t>By the end of today, I promise you can understand how deep neural networks work. They are simpler to understand in principle than other models you’ve learned.</a:t>
            </a:r>
          </a:p>
          <a:p>
            <a:pPr marL="914400" lvl="1" indent="-298450" algn="l" rtl="0">
              <a:spcBef>
                <a:spcPts val="0"/>
              </a:spcBef>
              <a:spcAft>
                <a:spcPts val="0"/>
              </a:spcAft>
              <a:buSzPts val="1100"/>
              <a:buChar char="-"/>
            </a:pPr>
            <a:r>
              <a:rPr lang="en" dirty="0"/>
              <a:t>But there are a lot of technical details to learn/remember.</a:t>
            </a:r>
            <a:endParaRPr dirty="0"/>
          </a:p>
          <a:p>
            <a:pPr marL="457200" lvl="0" indent="-298450" algn="l" rtl="0">
              <a:spcBef>
                <a:spcPts val="0"/>
              </a:spcBef>
              <a:spcAft>
                <a:spcPts val="0"/>
              </a:spcAft>
              <a:buSzPts val="1100"/>
              <a:buChar char="-"/>
            </a:pPr>
            <a:r>
              <a:rPr lang="en" dirty="0"/>
              <a:t>Don’t want to shy away from technical details. Don’t want to just hype up neural networks and turn them into black-box magic for you; want to give the exact mathematical implementations of neural networks and how they’re trained.</a:t>
            </a:r>
            <a:endParaRPr dirty="0"/>
          </a:p>
          <a:p>
            <a:pPr marL="914400" lvl="1" indent="-298450" algn="l" rtl="0">
              <a:spcBef>
                <a:spcPts val="0"/>
              </a:spcBef>
              <a:spcAft>
                <a:spcPts val="0"/>
              </a:spcAft>
              <a:buSzPts val="1100"/>
              <a:buChar char="-"/>
            </a:pPr>
            <a:r>
              <a:rPr lang="en" dirty="0"/>
              <a:t>If you understand all of the mathematical details, then that’s fantastic. You can understand precisely how neural networks work today.</a:t>
            </a:r>
            <a:endParaRPr dirty="0"/>
          </a:p>
          <a:p>
            <a:pPr marL="914400" lvl="1" indent="-298450" algn="l" rtl="0">
              <a:spcBef>
                <a:spcPts val="0"/>
              </a:spcBef>
              <a:spcAft>
                <a:spcPts val="0"/>
              </a:spcAft>
              <a:buSzPts val="1100"/>
              <a:buChar char="-"/>
            </a:pPr>
            <a:r>
              <a:rPr lang="en" dirty="0"/>
              <a:t>If you get lost in the math and the notation I’m using, make sure to at least understand what the math is achieving at a high-level. I will do my best to point out what the math is for, but if you lose track of what we’re doing and why we’re doing it, ASK before you get more lost.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a5579e0161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a5579e0161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Relate back to midterm (flight prediction)</a:t>
            </a:r>
          </a:p>
          <a:p>
            <a:pPr marL="171450" lvl="0" indent="-171450" algn="l" rtl="0">
              <a:spcBef>
                <a:spcPts val="0"/>
              </a:spcBef>
              <a:spcAft>
                <a:spcPts val="0"/>
              </a:spcAft>
            </a:pPr>
            <a:r>
              <a:rPr lang="en-CA" dirty="0"/>
              <a:t>Model didn’t really matter, designing features was what mattered.</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a5579e0161_0_1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a5579e0161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Generally speaking! Some exceptions for certain types of data, such as audio data when sometimes a model can get better performance working with the spectrogram, which is a feature engineering step.</a:t>
            </a:r>
            <a:endParaRPr dirty="0"/>
          </a:p>
          <a:p>
            <a:pPr marL="457200" lvl="0" indent="-298450" algn="l" rtl="0">
              <a:spcBef>
                <a:spcPts val="0"/>
              </a:spcBef>
              <a:spcAft>
                <a:spcPts val="0"/>
              </a:spcAft>
              <a:buSzPts val="1100"/>
              <a:buChar char="-"/>
            </a:pPr>
            <a:r>
              <a:rPr lang="en" dirty="0"/>
              <a:t>One interpretation of why we’re able to do this is that much of the important feature engineering, which with other models we do manually, might be performed automatically in the intermediate layers. One theory of why deep learning works is that it might be learning the optimal feature engineering for a given problem.</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a5579e0161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a5579e0161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More parameters means more data required.</a:t>
            </a:r>
          </a:p>
          <a:p>
            <a:pPr marL="457200" lvl="0" indent="-298450" algn="l" rtl="0">
              <a:spcBef>
                <a:spcPts val="0"/>
              </a:spcBef>
              <a:spcAft>
                <a:spcPts val="0"/>
              </a:spcAft>
              <a:buSzPts val="1100"/>
              <a:buChar char="-"/>
            </a:pPr>
            <a:r>
              <a:rPr lang="en" dirty="0"/>
              <a:t>DNNs need lots of data to perform better than other models</a:t>
            </a:r>
          </a:p>
          <a:p>
            <a:pPr marL="914400" lvl="1" indent="-298450" algn="l" rtl="0">
              <a:spcBef>
                <a:spcPts val="0"/>
              </a:spcBef>
              <a:spcAft>
                <a:spcPts val="0"/>
              </a:spcAft>
              <a:buSzPts val="1100"/>
              <a:buChar char="-"/>
            </a:pPr>
            <a:r>
              <a:rPr lang="en-CA" dirty="0"/>
              <a:t>C</a:t>
            </a:r>
            <a:r>
              <a:rPr lang="en" dirty="0"/>
              <a:t>an still run with smaller amounts of data, but won’t get desirable results.</a:t>
            </a:r>
          </a:p>
          <a:p>
            <a:pPr marL="457200" lvl="0" indent="-298450" algn="l" rtl="0">
              <a:spcBef>
                <a:spcPts val="0"/>
              </a:spcBef>
              <a:spcAft>
                <a:spcPts val="0"/>
              </a:spcAft>
              <a:buSzPts val="1100"/>
              <a:buChar char="-"/>
            </a:pPr>
            <a:r>
              <a:rPr lang="en" dirty="0"/>
              <a:t>DNNs scale better than any other model with increased data size. Performance of other models will saturate, performance of deep neural networks will continue improving (unboundedly).</a:t>
            </a:r>
          </a:p>
          <a:p>
            <a:pPr marL="457200" lvl="0" indent="-298450" algn="l" rtl="0">
              <a:spcBef>
                <a:spcPts val="0"/>
              </a:spcBef>
              <a:spcAft>
                <a:spcPts val="0"/>
              </a:spcAft>
              <a:buSzPts val="1100"/>
              <a:buChar char="-"/>
            </a:pPr>
            <a:r>
              <a:rPr lang="en" u="sng" dirty="0"/>
              <a:t>Transfer learning</a:t>
            </a:r>
            <a:r>
              <a:rPr lang="en" dirty="0"/>
              <a:t>: instead of starting with a NN with randomized weights, start with a pre-trained NN (trained for a similar task).</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9dc49643a0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9dc49643a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a5579e0161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a5579e0161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Inputs are a and b</a:t>
            </a:r>
          </a:p>
          <a:p>
            <a:pPr marL="457200" lvl="0" indent="-298450" algn="l" rtl="0">
              <a:spcBef>
                <a:spcPts val="0"/>
              </a:spcBef>
              <a:spcAft>
                <a:spcPts val="0"/>
              </a:spcAft>
              <a:buSzPts val="1100"/>
              <a:buChar char="-"/>
            </a:pPr>
            <a:r>
              <a:rPr lang="en-CA" dirty="0"/>
              <a:t>O</a:t>
            </a:r>
            <a:r>
              <a:rPr lang="en" dirty="0"/>
              <a:t>utput is e</a:t>
            </a:r>
          </a:p>
          <a:p>
            <a:pPr marL="457200" lvl="0" indent="-298450" algn="l" rtl="0">
              <a:spcBef>
                <a:spcPts val="0"/>
              </a:spcBef>
              <a:spcAft>
                <a:spcPts val="0"/>
              </a:spcAft>
              <a:buSzPts val="1100"/>
              <a:buChar char="-"/>
            </a:pPr>
            <a:r>
              <a:rPr lang="en" dirty="0"/>
              <a:t>As the parameters vary, you can see that the function from input to output changes too.</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a5579e0161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a5579e0161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This is a neural network! Any computation graph is a neural network. It’s a weird neural network because there’s not much regularity in how the units are structured and connected, but it’s a neural network regardless.</a:t>
            </a:r>
            <a:endParaRPr dirty="0"/>
          </a:p>
          <a:p>
            <a:pPr marL="457200" lvl="0" indent="-298450" algn="l" rtl="0">
              <a:spcBef>
                <a:spcPts val="0"/>
              </a:spcBef>
              <a:spcAft>
                <a:spcPts val="0"/>
              </a:spcAft>
              <a:buSzPts val="1100"/>
              <a:buChar char="-"/>
            </a:pPr>
            <a:r>
              <a:rPr lang="en" dirty="0"/>
              <a:t>There are many different kinds of deep neural networks that have different patterns of connectivity and functional forms. These are called </a:t>
            </a:r>
            <a:r>
              <a:rPr lang="en" b="1" u="sng" dirty="0"/>
              <a:t>architectures</a:t>
            </a:r>
            <a:r>
              <a:rPr lang="en" dirty="0"/>
              <a:t>.</a:t>
            </a:r>
          </a:p>
          <a:p>
            <a:pPr marL="457200" lvl="0" indent="-298450" algn="l" rtl="0">
              <a:spcBef>
                <a:spcPts val="0"/>
              </a:spcBef>
              <a:spcAft>
                <a:spcPts val="0"/>
              </a:spcAft>
              <a:buSzPts val="1100"/>
              <a:buChar char="-"/>
            </a:pPr>
            <a:r>
              <a:rPr lang="en" dirty="0"/>
              <a:t>There are typically good kinds of architectures for different kinds of data (e.g. MLPs for structured data, CNNs for images, RNNs for language data).</a:t>
            </a:r>
            <a:endParaRPr dirty="0"/>
          </a:p>
          <a:p>
            <a:pPr marL="457200" lvl="0" indent="-298450" algn="l" rtl="0">
              <a:spcBef>
                <a:spcPts val="0"/>
              </a:spcBef>
              <a:spcAft>
                <a:spcPts val="0"/>
              </a:spcAft>
              <a:buSzPts val="1100"/>
              <a:buChar char="-"/>
            </a:pPr>
            <a:r>
              <a:rPr lang="en" dirty="0">
                <a:solidFill>
                  <a:schemeClr val="dk1"/>
                </a:solidFill>
              </a:rPr>
              <a:t>Pattern common to essentially all architectures is that they are typically organized into layers, and there are different types of functions between those layers.</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a5579e0161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a5579e0161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This type of architecture uses what are called fully-connected layers.</a:t>
            </a:r>
            <a:endParaRPr dirty="0"/>
          </a:p>
          <a:p>
            <a:pPr marL="457200" lvl="0" indent="-298450" algn="l" rtl="0">
              <a:spcBef>
                <a:spcPts val="0"/>
              </a:spcBef>
              <a:spcAft>
                <a:spcPts val="0"/>
              </a:spcAft>
              <a:buSzPts val="1100"/>
              <a:buChar char="-"/>
            </a:pPr>
            <a:r>
              <a:rPr lang="en" dirty="0">
                <a:solidFill>
                  <a:schemeClr val="dk1"/>
                </a:solidFill>
              </a:rPr>
              <a:t>Every unit in an input layer is connected to every unit in an output layer. The two layers are fully connected.</a:t>
            </a:r>
            <a:endParaRPr dirty="0"/>
          </a:p>
          <a:p>
            <a:pPr marL="457200" lvl="0" indent="-298450" algn="l" rtl="0">
              <a:spcBef>
                <a:spcPts val="0"/>
              </a:spcBef>
              <a:spcAft>
                <a:spcPts val="0"/>
              </a:spcAft>
              <a:buSzPts val="1100"/>
              <a:buChar char="-"/>
            </a:pPr>
            <a:r>
              <a:rPr lang="en" dirty="0"/>
              <a:t>Linear Regression is an example of a fully-connected layer.</a:t>
            </a:r>
            <a:endParaRPr dirty="0"/>
          </a:p>
          <a:p>
            <a:pPr marL="457200" lvl="0" indent="-298450" algn="l" rtl="0">
              <a:spcBef>
                <a:spcPts val="0"/>
              </a:spcBef>
              <a:spcAft>
                <a:spcPts val="0"/>
              </a:spcAft>
              <a:buSzPts val="1100"/>
              <a:buChar char="-"/>
            </a:pPr>
            <a:r>
              <a:rPr lang="en" dirty="0"/>
              <a:t>The base operation in a fully connected layer is a linear combination.</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a5579e0161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a5579e0161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Missing one thing. This is still a linear model! </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5579e0161_0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a5579e0161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Solution: activation functions</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a5579e0161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a5579e0161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F3CB890-F3A8-48FF-A7CA-E9ABF33443C2}" type="slidenum">
              <a:rPr lang="en-CA" smtClean="0"/>
              <a:t>2</a:t>
            </a:fld>
            <a:endParaRPr lang="en-CA"/>
          </a:p>
        </p:txBody>
      </p:sp>
    </p:spTree>
    <p:extLst>
      <p:ext uri="{BB962C8B-B14F-4D97-AF65-F5344CB8AC3E}">
        <p14:creationId xmlns:p14="http://schemas.microsoft.com/office/powerpoint/2010/main" val="38561373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a5579e0161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a5579e0161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ReLU most common in intermediate layers.</a:t>
            </a:r>
          </a:p>
          <a:p>
            <a:pPr marL="914400" lvl="1" indent="-298450" algn="l" rtl="0">
              <a:spcBef>
                <a:spcPts val="0"/>
              </a:spcBef>
              <a:spcAft>
                <a:spcPts val="0"/>
              </a:spcAft>
              <a:buSzPts val="1100"/>
              <a:buChar char="-"/>
            </a:pPr>
            <a:r>
              <a:rPr lang="en-CA" dirty="0"/>
              <a:t>G</a:t>
            </a:r>
            <a:r>
              <a:rPr lang="en" dirty="0"/>
              <a:t>ives good performance when used in intermediate layers</a:t>
            </a:r>
          </a:p>
          <a:p>
            <a:pPr marL="457200" lvl="0" indent="-298450" algn="l" rtl="0">
              <a:spcBef>
                <a:spcPts val="0"/>
              </a:spcBef>
              <a:spcAft>
                <a:spcPts val="0"/>
              </a:spcAft>
              <a:buSzPts val="1100"/>
              <a:buChar char="-"/>
            </a:pPr>
            <a:r>
              <a:rPr lang="en" dirty="0"/>
              <a:t>Sigmoid useful in the output layer (for probabilities)</a:t>
            </a:r>
          </a:p>
          <a:p>
            <a:pPr marL="914400" lvl="1" indent="-298450" algn="l" rtl="0">
              <a:spcBef>
                <a:spcPts val="0"/>
              </a:spcBef>
              <a:spcAft>
                <a:spcPts val="0"/>
              </a:spcAft>
              <a:buSzPts val="1100"/>
              <a:buChar char="-"/>
            </a:pPr>
            <a:r>
              <a:rPr lang="en" dirty="0"/>
              <a:t>LSTM puts it in intermediate</a:t>
            </a:r>
          </a:p>
          <a:p>
            <a:pPr marL="457200" lvl="0" indent="-298450" algn="l" rtl="0">
              <a:spcBef>
                <a:spcPts val="0"/>
              </a:spcBef>
              <a:spcAft>
                <a:spcPts val="0"/>
              </a:spcAft>
              <a:buSzPts val="1100"/>
              <a:buChar char="-"/>
            </a:pPr>
            <a:r>
              <a:rPr lang="en" dirty="0"/>
              <a:t>Tanh useful if you want output in a range.</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 dirty="0"/>
              <a:t>LSTM puts it in intermediate</a:t>
            </a:r>
          </a:p>
          <a:p>
            <a:pPr marL="457200" lvl="0" indent="-298450" algn="l" rtl="0">
              <a:spcBef>
                <a:spcPts val="0"/>
              </a:spcBef>
              <a:spcAft>
                <a:spcPts val="0"/>
              </a:spcAft>
              <a:buSzPts val="1100"/>
              <a:buChar char="-"/>
            </a:pPr>
            <a:r>
              <a:rPr lang="en-CA" dirty="0"/>
              <a:t>S</a:t>
            </a:r>
            <a:r>
              <a:rPr lang="en" dirty="0"/>
              <a:t>oftmax gets applied to a set of units</a:t>
            </a:r>
          </a:p>
          <a:p>
            <a:pPr marL="914400" lvl="1" indent="-298450" algn="l" rtl="0">
              <a:spcBef>
                <a:spcPts val="0"/>
              </a:spcBef>
              <a:spcAft>
                <a:spcPts val="0"/>
              </a:spcAft>
              <a:buSzPts val="1100"/>
              <a:buChar char="-"/>
            </a:pPr>
            <a:r>
              <a:rPr lang="en-CA" dirty="0"/>
              <a:t>M</a:t>
            </a:r>
            <a:r>
              <a:rPr lang="en" dirty="0"/>
              <a:t>ake positive, and make sum to 1 (for probabilties).</a:t>
            </a:r>
          </a:p>
          <a:p>
            <a:pPr marL="914400" lvl="1" indent="-298450" algn="l" rtl="0">
              <a:spcBef>
                <a:spcPts val="0"/>
              </a:spcBef>
              <a:spcAft>
                <a:spcPts val="0"/>
              </a:spcAft>
              <a:buSzPts val="1100"/>
              <a:buChar char="-"/>
            </a:pPr>
            <a:r>
              <a:rPr lang="en-CA" dirty="0"/>
              <a:t>T</a:t>
            </a:r>
            <a:r>
              <a:rPr lang="en" dirty="0"/>
              <a:t>ransformers puts it in intermediate</a:t>
            </a:r>
          </a:p>
          <a:p>
            <a:pPr marL="457200" lvl="0" indent="-298450" algn="l" rtl="0">
              <a:spcBef>
                <a:spcPts val="0"/>
              </a:spcBef>
              <a:spcAft>
                <a:spcPts val="0"/>
              </a:spcAft>
              <a:buSzPts val="1100"/>
              <a:buChar char="-"/>
            </a:pPr>
            <a:endParaRPr lang="en" dirty="0"/>
          </a:p>
          <a:p>
            <a:pPr marL="457200" lvl="0" indent="-298450" algn="l" rtl="0">
              <a:spcBef>
                <a:spcPts val="0"/>
              </a:spcBef>
              <a:spcAft>
                <a:spcPts val="0"/>
              </a:spcAft>
              <a:buSzPts val="1100"/>
              <a:buChar char="-"/>
            </a:pPr>
            <a:r>
              <a:rPr lang="en" dirty="0"/>
              <a:t>Dying ReLU</a:t>
            </a:r>
            <a:r>
              <a:rPr lang="en" dirty="0">
                <a:sym typeface="Wingdings" panose="05000000000000000000" pitchFamily="2" charset="2"/>
              </a:rPr>
              <a:t>get cases where input to a unit is always negative, and thus always evaluates to 0. Not useful.</a:t>
            </a:r>
          </a:p>
          <a:p>
            <a:pPr marL="457200" lvl="0" indent="-298450" algn="l" rtl="0">
              <a:spcBef>
                <a:spcPts val="0"/>
              </a:spcBef>
              <a:spcAft>
                <a:spcPts val="0"/>
              </a:spcAft>
              <a:buSzPts val="1100"/>
              <a:buChar char="-"/>
            </a:pPr>
            <a:r>
              <a:rPr lang="en" dirty="0">
                <a:sym typeface="Wingdings" panose="05000000000000000000" pitchFamily="2" charset="2"/>
              </a:rPr>
              <a:t>Vanishing gradientssmall max slope of activation function, can lead to very small gradients (very slow convergence if at all)</a:t>
            </a:r>
            <a:endParaRPr lang="en" dirty="0"/>
          </a:p>
          <a:p>
            <a:pPr marL="457200" lvl="0" indent="-298450" algn="l" rtl="0">
              <a:spcBef>
                <a:spcPts val="0"/>
              </a:spcBef>
              <a:spcAft>
                <a:spcPts val="0"/>
              </a:spcAft>
              <a:buSzPts val="1100"/>
              <a:buChar char="-"/>
            </a:pPr>
            <a:r>
              <a:rPr lang="en" dirty="0"/>
              <a:t>Zero-centered functions make it easier for a function to model whether its input is strongly positive, negative, or neutral (special values in all cases 1, -1, and 0).</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a5579e0161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a5579e0161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Be careful of overfitting.</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c012ee639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c012ee639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MLPs: Tabular/structure data</a:t>
            </a:r>
          </a:p>
          <a:p>
            <a:pPr marL="0" lvl="0" indent="0" algn="l" rtl="0">
              <a:spcBef>
                <a:spcPts val="0"/>
              </a:spcBef>
              <a:spcAft>
                <a:spcPts val="0"/>
              </a:spcAft>
              <a:buNone/>
            </a:pPr>
            <a:r>
              <a:rPr lang="en-CA" dirty="0"/>
              <a:t>CNNs: images</a:t>
            </a:r>
          </a:p>
          <a:p>
            <a:pPr marL="0" lvl="0" indent="0" algn="l" rtl="0">
              <a:spcBef>
                <a:spcPts val="0"/>
              </a:spcBef>
              <a:spcAft>
                <a:spcPts val="0"/>
              </a:spcAft>
              <a:buNone/>
            </a:pPr>
            <a:r>
              <a:rPr lang="en-CA" dirty="0"/>
              <a:t>RNNs: NLP, time series</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Research:</a:t>
            </a:r>
          </a:p>
          <a:p>
            <a:pPr marL="0" lvl="0" indent="0" algn="l" rtl="0">
              <a:spcBef>
                <a:spcPts val="0"/>
              </a:spcBef>
              <a:spcAft>
                <a:spcPts val="0"/>
              </a:spcAft>
              <a:buNone/>
            </a:pPr>
            <a:r>
              <a:rPr lang="en-CA" dirty="0"/>
              <a:t>If I have to do image classification but I have some computational budget, what’s the best architecture?</a:t>
            </a:r>
          </a:p>
          <a:p>
            <a:pPr marL="0" lvl="0" indent="0" algn="l" rtl="0">
              <a:spcBef>
                <a:spcPts val="0"/>
              </a:spcBef>
              <a:spcAft>
                <a:spcPts val="0"/>
              </a:spcAft>
              <a:buNone/>
            </a:pPr>
            <a:r>
              <a:rPr lang="en-CA" dirty="0"/>
              <a:t>Import architectures that have already been designed/trained for a task similar to yours!</a:t>
            </a:r>
          </a:p>
          <a:p>
            <a:pPr marL="171450" lvl="0" indent="-171450" algn="l" rtl="0">
              <a:spcBef>
                <a:spcPts val="0"/>
              </a:spcBef>
              <a:spcAft>
                <a:spcPts val="0"/>
              </a:spcAft>
            </a:pPr>
            <a:r>
              <a:rPr lang="en-CA" dirty="0"/>
              <a:t>Slightly tune them if needed and then train them on your data.</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a5579e0161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a5579e0161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a5579e0161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a5579e0161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a5579e0161_0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a5579e0161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a5579e0161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a5579e0161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Just cover forward pass first.</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a5579e0161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a5579e0161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Once we know the loss (from the forward pass), how do we modify the weights to get a lower loss?</a:t>
            </a:r>
          </a:p>
          <a:p>
            <a:pPr marL="0" lvl="0" indent="0" algn="l" rtl="0">
              <a:spcBef>
                <a:spcPts val="0"/>
              </a:spcBef>
              <a:spcAft>
                <a:spcPts val="0"/>
              </a:spcAft>
              <a:buNone/>
            </a:pPr>
            <a:r>
              <a:rPr lang="en-CA" dirty="0"/>
              <a:t>Go over chain rule (and theory behind chain rule).</a:t>
            </a:r>
          </a:p>
          <a:p>
            <a:pPr marL="0" lvl="0" indent="0" algn="l" rtl="0">
              <a:spcBef>
                <a:spcPts val="0"/>
              </a:spcBef>
              <a:spcAft>
                <a:spcPts val="0"/>
              </a:spcAft>
              <a:buNone/>
            </a:pPr>
            <a:r>
              <a:rPr lang="en-CA" dirty="0"/>
              <a:t>Pretend learning rate is 0.01 for next slide</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a5579e0161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a5579e0161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Notice loss decreases.</a:t>
            </a:r>
            <a:endParaRPr dirty="0"/>
          </a:p>
        </p:txBody>
      </p:sp>
    </p:spTree>
    <p:extLst>
      <p:ext uri="{BB962C8B-B14F-4D97-AF65-F5344CB8AC3E}">
        <p14:creationId xmlns:p14="http://schemas.microsoft.com/office/powerpoint/2010/main" val="14359928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a5579e0161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a5579e0161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96cbaa91e4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96cbaa91e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a64f028f52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a64f028f5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a5579e0161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a5579e0161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These packages prevent you from having to perform derivatives manually (automatic gradient calculation)</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a64f028f52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a64f028f52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Code shown does classification of hand-written digits (MNIST dataset)</a:t>
            </a:r>
          </a:p>
          <a:p>
            <a:pPr marL="457200" lvl="0" indent="-298450" algn="l" rtl="0">
              <a:spcBef>
                <a:spcPts val="0"/>
              </a:spcBef>
              <a:spcAft>
                <a:spcPts val="0"/>
              </a:spcAft>
              <a:buSzPts val="1100"/>
              <a:buChar char="-"/>
            </a:pPr>
            <a:r>
              <a:rPr lang="en" dirty="0"/>
              <a:t>Code examples on next slide will do the exact same thing.</a:t>
            </a:r>
          </a:p>
          <a:p>
            <a:pPr marL="457200" lvl="0" indent="-298450" algn="l" rtl="0">
              <a:spcBef>
                <a:spcPts val="0"/>
              </a:spcBef>
              <a:spcAft>
                <a:spcPts val="0"/>
              </a:spcAft>
              <a:buSzPts val="1100"/>
              <a:buChar char="-"/>
            </a:pPr>
            <a:r>
              <a:rPr lang="en" dirty="0"/>
              <a:t>Also skorch (sk-learn + torch) library to turn PyTorch NN into sklearn-compatible model. Can use it with pipelines, gridsearchcv, call .fit the same way, etc.</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a5579e0161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a5579e0161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US" dirty="0"/>
              <a:t>Notice code is longer, messier and uglier </a:t>
            </a:r>
            <a:r>
              <a:rPr lang="en-US" dirty="0" err="1"/>
              <a:t>imo</a:t>
            </a:r>
            <a:endParaRPr lang="en-US" dirty="0"/>
          </a:p>
          <a:p>
            <a:pPr marL="457200" lvl="0" indent="-298450" algn="l" rtl="0">
              <a:spcBef>
                <a:spcPts val="0"/>
              </a:spcBef>
              <a:spcAft>
                <a:spcPts val="0"/>
              </a:spcAft>
              <a:buSzPts val="1100"/>
              <a:buChar char="-"/>
            </a:pPr>
            <a:r>
              <a:rPr lang="en-US" dirty="0"/>
              <a:t>2.0 made it better, but lots of legacy code online uses 1.0</a:t>
            </a:r>
          </a:p>
          <a:p>
            <a:pPr marL="457200" lvl="0" indent="-298450" algn="l" rtl="0">
              <a:spcBef>
                <a:spcPts val="0"/>
              </a:spcBef>
              <a:spcAft>
                <a:spcPts val="0"/>
              </a:spcAft>
              <a:buSzPts val="1100"/>
              <a:buChar char="-"/>
            </a:pPr>
            <a:r>
              <a:rPr lang="en-US" dirty="0"/>
              <a:t>Popular because it’s designed and maintained by google</a:t>
            </a:r>
          </a:p>
          <a:p>
            <a:pPr marL="914400" lvl="1" indent="-298450" algn="l" rtl="0">
              <a:spcBef>
                <a:spcPts val="0"/>
              </a:spcBef>
              <a:spcAft>
                <a:spcPts val="0"/>
              </a:spcAft>
              <a:buSzPts val="1100"/>
              <a:buChar char="-"/>
            </a:pPr>
            <a:r>
              <a:rPr lang="en-US" dirty="0"/>
              <a:t>Good tools for deploying model (don’t want to deploy python, compile into C++ for example)</a:t>
            </a:r>
          </a:p>
          <a:p>
            <a:pPr marL="457200" lvl="0" indent="-298450" algn="l" rtl="0">
              <a:spcBef>
                <a:spcPts val="0"/>
              </a:spcBef>
              <a:spcAft>
                <a:spcPts val="0"/>
              </a:spcAft>
              <a:buSzPts val="1100"/>
              <a:buChar char="-"/>
            </a:pPr>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a64f028f5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a64f028f5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US" dirty="0"/>
              <a:t>What we’ll be using.</a:t>
            </a:r>
          </a:p>
          <a:p>
            <a:pPr marL="457200" lvl="0" indent="-298450" algn="l" rtl="0">
              <a:spcBef>
                <a:spcPts val="0"/>
              </a:spcBef>
              <a:spcAft>
                <a:spcPts val="0"/>
              </a:spcAft>
              <a:buSzPts val="1100"/>
              <a:buChar char="-"/>
            </a:pPr>
            <a:r>
              <a:rPr lang="en-US" dirty="0"/>
              <a:t>Good for beginners (high-level)</a:t>
            </a:r>
          </a:p>
          <a:p>
            <a:pPr marL="914400" lvl="1" indent="-298450" algn="l" rtl="0">
              <a:spcBef>
                <a:spcPts val="0"/>
              </a:spcBef>
              <a:spcAft>
                <a:spcPts val="0"/>
              </a:spcAft>
              <a:buSzPts val="1100"/>
              <a:buChar char="-"/>
            </a:pPr>
            <a:r>
              <a:rPr lang="en-US" dirty="0"/>
              <a:t>Notice short code</a:t>
            </a:r>
          </a:p>
          <a:p>
            <a:pPr marL="457200" lvl="0" indent="-298450" algn="l" rtl="0">
              <a:spcBef>
                <a:spcPts val="0"/>
              </a:spcBef>
              <a:spcAft>
                <a:spcPts val="0"/>
              </a:spcAft>
              <a:buSzPts val="1100"/>
              <a:buChar char="-"/>
            </a:pPr>
            <a:r>
              <a:rPr lang="en-US" dirty="0"/>
              <a:t>Still very popular and powerful</a:t>
            </a:r>
          </a:p>
          <a:p>
            <a:pPr marL="914400" lvl="1" indent="-298450" algn="l" rtl="0">
              <a:spcBef>
                <a:spcPts val="0"/>
              </a:spcBef>
              <a:spcAft>
                <a:spcPts val="0"/>
              </a:spcAft>
              <a:buSzPts val="1100"/>
              <a:buChar char="-"/>
            </a:pPr>
            <a:r>
              <a:rPr lang="en-US" dirty="0" err="1"/>
              <a:t>Tensorflow</a:t>
            </a:r>
            <a:r>
              <a:rPr lang="en-US" dirty="0"/>
              <a:t> under the hood</a:t>
            </a:r>
          </a:p>
          <a:p>
            <a:pPr marL="457200" lvl="0" indent="-298450" algn="l" rtl="0">
              <a:spcBef>
                <a:spcPts val="0"/>
              </a:spcBef>
              <a:spcAft>
                <a:spcPts val="0"/>
              </a:spcAft>
              <a:buSzPts val="1100"/>
              <a:buChar char="-"/>
            </a:pPr>
            <a:r>
              <a:rPr lang="en-US" dirty="0" err="1"/>
              <a:t>Keras</a:t>
            </a:r>
            <a:r>
              <a:rPr lang="en-US" dirty="0"/>
              <a:t> is now included when you install </a:t>
            </a:r>
            <a:r>
              <a:rPr lang="en-US" dirty="0" err="1"/>
              <a:t>Tensorflow</a:t>
            </a:r>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a5579e016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a5579e016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a5579e016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a5579e016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9dc49643a0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9dc49643a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5579e0161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5579e0161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Composed of:</a:t>
            </a:r>
          </a:p>
          <a:p>
            <a:pPr marL="914400" lvl="1" indent="-298450" algn="l" rtl="0">
              <a:spcBef>
                <a:spcPts val="0"/>
              </a:spcBef>
              <a:spcAft>
                <a:spcPts val="0"/>
              </a:spcAft>
              <a:buSzPts val="1100"/>
              <a:buChar char="-"/>
            </a:pPr>
            <a:r>
              <a:rPr lang="en" dirty="0"/>
              <a:t>Each circle is a called a unit (will be a number) modelled after neurons</a:t>
            </a:r>
            <a:endParaRPr dirty="0"/>
          </a:p>
          <a:p>
            <a:pPr marL="914400" lvl="1" indent="-298450" algn="l" rtl="0">
              <a:spcBef>
                <a:spcPts val="0"/>
              </a:spcBef>
              <a:spcAft>
                <a:spcPts val="0"/>
              </a:spcAft>
              <a:buSzPts val="1100"/>
              <a:buChar char="-"/>
            </a:pPr>
            <a:r>
              <a:rPr lang="en" dirty="0"/>
              <a:t>Inputs (represented by circles). These are the features for a given data point.</a:t>
            </a:r>
            <a:endParaRPr dirty="0"/>
          </a:p>
          <a:p>
            <a:pPr marL="914400" lvl="1" indent="-298450" algn="l" rtl="0">
              <a:spcBef>
                <a:spcPts val="0"/>
              </a:spcBef>
              <a:spcAft>
                <a:spcPts val="0"/>
              </a:spcAft>
              <a:buSzPts val="1100"/>
              <a:buChar char="-"/>
            </a:pPr>
            <a:r>
              <a:rPr lang="en" dirty="0"/>
              <a:t>Outputs (represented by circles). These are the predictions the model makes for a given data point.</a:t>
            </a:r>
            <a:endParaRPr dirty="0"/>
          </a:p>
          <a:p>
            <a:pPr marL="914400" lvl="1" indent="-298450" algn="l" rtl="0">
              <a:spcBef>
                <a:spcPts val="0"/>
              </a:spcBef>
              <a:spcAft>
                <a:spcPts val="0"/>
              </a:spcAft>
              <a:buSzPts val="1100"/>
              <a:buChar char="-"/>
            </a:pPr>
            <a:r>
              <a:rPr lang="en" dirty="0"/>
              <a:t>Intermediate computations, called layers.</a:t>
            </a:r>
            <a:endParaRPr dirty="0"/>
          </a:p>
          <a:p>
            <a:pPr marL="457200" lvl="0" indent="-298450" algn="l" rtl="0">
              <a:spcBef>
                <a:spcPts val="0"/>
              </a:spcBef>
              <a:spcAft>
                <a:spcPts val="0"/>
              </a:spcAft>
              <a:buSzPts val="1100"/>
              <a:buChar char="-"/>
            </a:pPr>
            <a:r>
              <a:rPr lang="en" dirty="0"/>
              <a:t>In neural networks, these computations can be anything. </a:t>
            </a:r>
            <a:endParaRPr dirty="0"/>
          </a:p>
          <a:p>
            <a:pPr marL="914400" lvl="1" indent="-298450" algn="l" rtl="0">
              <a:spcBef>
                <a:spcPts val="0"/>
              </a:spcBef>
              <a:spcAft>
                <a:spcPts val="0"/>
              </a:spcAft>
              <a:buSzPts val="1100"/>
              <a:buChar char="-"/>
            </a:pPr>
            <a:r>
              <a:rPr lang="en" dirty="0"/>
              <a:t>A given intermediate unit can be any function of its inputs (e.g. square root of their sum).</a:t>
            </a:r>
            <a:endParaRPr dirty="0"/>
          </a:p>
          <a:p>
            <a:pPr marL="914400" lvl="1" indent="-298450" algn="l" rtl="0">
              <a:spcBef>
                <a:spcPts val="0"/>
              </a:spcBef>
              <a:spcAft>
                <a:spcPts val="0"/>
              </a:spcAft>
              <a:buSzPts val="1100"/>
              <a:buChar char="-"/>
            </a:pPr>
            <a:r>
              <a:rPr lang="en" dirty="0"/>
              <a:t>Usually, they are </a:t>
            </a:r>
            <a:r>
              <a:rPr lang="en" i="1" dirty="0"/>
              <a:t>parameterized</a:t>
            </a:r>
            <a:r>
              <a:rPr lang="en" dirty="0"/>
              <a:t> functions of their inputs (e.g. weighted sum).</a:t>
            </a:r>
            <a:endParaRPr dirty="0"/>
          </a:p>
          <a:p>
            <a:pPr marL="457200" lvl="0" indent="-298450" algn="l" rtl="0">
              <a:spcBef>
                <a:spcPts val="0"/>
              </a:spcBef>
              <a:spcAft>
                <a:spcPts val="0"/>
              </a:spcAft>
              <a:buSzPts val="1100"/>
              <a:buChar char="-"/>
            </a:pPr>
            <a:r>
              <a:rPr lang="en" dirty="0"/>
              <a:t>The parameters/weights of the network are what is learned during training.</a:t>
            </a:r>
            <a:endParaRPr dirty="0"/>
          </a:p>
          <a:p>
            <a:pPr marL="457200" lvl="0" indent="-298450" algn="l" rtl="0">
              <a:spcBef>
                <a:spcPts val="0"/>
              </a:spcBef>
              <a:spcAft>
                <a:spcPts val="0"/>
              </a:spcAft>
              <a:buSzPts val="1100"/>
              <a:buChar char="-"/>
            </a:pPr>
            <a:r>
              <a:rPr lang="en" dirty="0"/>
              <a:t>Key feature of deep neural networks is that:</a:t>
            </a:r>
            <a:endParaRPr dirty="0"/>
          </a:p>
          <a:p>
            <a:pPr marL="914400" lvl="1" indent="-298450" algn="l" rtl="0">
              <a:spcBef>
                <a:spcPts val="0"/>
              </a:spcBef>
              <a:spcAft>
                <a:spcPts val="0"/>
              </a:spcAft>
              <a:buSzPts val="1100"/>
              <a:buChar char="-"/>
            </a:pPr>
            <a:r>
              <a:rPr lang="en" dirty="0"/>
              <a:t>When given enough parameters, they can express (learn) ANY function. Extremely flexible and can fit very difficult datasets with complicated input-output mappings.</a:t>
            </a:r>
          </a:p>
          <a:p>
            <a:pPr marL="914400" lvl="1" indent="-298450" algn="l" rtl="0">
              <a:spcBef>
                <a:spcPts val="0"/>
              </a:spcBef>
              <a:spcAft>
                <a:spcPts val="0"/>
              </a:spcAft>
              <a:buSzPts val="1100"/>
              <a:buChar char="-"/>
            </a:pPr>
            <a:r>
              <a:rPr lang="en-CA" dirty="0"/>
              <a:t>C</a:t>
            </a:r>
            <a:r>
              <a:rPr lang="en" dirty="0"/>
              <a:t>ompare this to linear regression, where it only worked well if there were linear relationships.</a:t>
            </a:r>
            <a:endParaRPr dirty="0"/>
          </a:p>
          <a:p>
            <a:pPr marL="914400" lvl="1" indent="-298450" algn="l" rtl="0">
              <a:spcBef>
                <a:spcPts val="0"/>
              </a:spcBef>
              <a:spcAft>
                <a:spcPts val="0"/>
              </a:spcAft>
              <a:buSzPts val="1100"/>
              <a:buChar char="-"/>
            </a:pPr>
            <a:r>
              <a:rPr lang="en" dirty="0"/>
              <a:t>When they are made </a:t>
            </a:r>
            <a:r>
              <a:rPr lang="en" i="1" dirty="0"/>
              <a:t>deep</a:t>
            </a:r>
            <a:r>
              <a:rPr lang="en" dirty="0"/>
              <a:t> (i.e. lots of intermediate layers of computation), they often achieve incredible performance.</a:t>
            </a:r>
            <a:endParaRPr dirty="0"/>
          </a:p>
          <a:p>
            <a:pPr marL="457200" lvl="0" indent="-298450" algn="l" rtl="0">
              <a:spcBef>
                <a:spcPts val="0"/>
              </a:spcBef>
              <a:spcAft>
                <a:spcPts val="0"/>
              </a:spcAft>
              <a:buSzPts val="1100"/>
              <a:buChar char="-"/>
            </a:pPr>
            <a:r>
              <a:rPr lang="en" dirty="0"/>
              <a:t>Inspired by the brain:</a:t>
            </a:r>
            <a:endParaRPr dirty="0"/>
          </a:p>
          <a:p>
            <a:pPr marL="914400" lvl="1" indent="-298450" algn="l" rtl="0">
              <a:spcBef>
                <a:spcPts val="0"/>
              </a:spcBef>
              <a:spcAft>
                <a:spcPts val="0"/>
              </a:spcAft>
              <a:buSzPts val="1100"/>
              <a:buChar char="-"/>
            </a:pPr>
            <a:r>
              <a:rPr lang="en" dirty="0"/>
              <a:t>Units are like neurons, connections between neurons are the parameters (weights) connecting units.</a:t>
            </a:r>
            <a:endParaRPr dirty="0"/>
          </a:p>
          <a:p>
            <a:pPr marL="914400" lvl="1" indent="-298450" algn="l" rtl="0">
              <a:spcBef>
                <a:spcPts val="0"/>
              </a:spcBef>
              <a:spcAft>
                <a:spcPts val="0"/>
              </a:spcAft>
              <a:buSzPts val="1100"/>
              <a:buChar char="-"/>
            </a:pPr>
            <a:r>
              <a:rPr lang="en" dirty="0"/>
              <a:t>The brain has a huge amount of neurons (estimated 86 billion) and an even larger amount of neural connections (estimated over 100 trillion). Deep neural networks follow the same approach.</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3d2e4409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3d2e4409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CA" dirty="0"/>
              <a:t>Layered architecture creates hierarchy in the model.</a:t>
            </a:r>
          </a:p>
          <a:p>
            <a:pPr marL="171450" lvl="0" indent="-171450" algn="l" rtl="0">
              <a:spcBef>
                <a:spcPts val="0"/>
              </a:spcBef>
              <a:spcAft>
                <a:spcPts val="0"/>
              </a:spcAft>
            </a:pPr>
            <a:r>
              <a:rPr lang="en-CA" dirty="0"/>
              <a:t>Hierarchy mimics how we (humans) would solve the problem</a:t>
            </a:r>
          </a:p>
          <a:p>
            <a:pPr marL="628650" lvl="1" indent="-171450" algn="l" rtl="0">
              <a:spcBef>
                <a:spcPts val="0"/>
              </a:spcBef>
              <a:spcAft>
                <a:spcPts val="0"/>
              </a:spcAft>
            </a:pPr>
            <a:r>
              <a:rPr lang="en-CA" dirty="0"/>
              <a:t>Steps towards the solution.</a:t>
            </a:r>
          </a:p>
          <a:p>
            <a:pPr marL="171450" lvl="0" indent="-171450" algn="l" rtl="0">
              <a:spcBef>
                <a:spcPts val="0"/>
              </a:spcBef>
              <a:spcAft>
                <a:spcPts val="0"/>
              </a:spcAft>
            </a:pPr>
            <a:r>
              <a:rPr lang="en-CA" dirty="0"/>
              <a:t>Image classification: very tough for any models learned so far</a:t>
            </a:r>
          </a:p>
          <a:p>
            <a:pPr marL="628650" lvl="1" indent="-171450" algn="l" rtl="0">
              <a:spcBef>
                <a:spcPts val="0"/>
              </a:spcBef>
              <a:spcAft>
                <a:spcPts val="0"/>
              </a:spcAft>
            </a:pPr>
            <a:r>
              <a:rPr lang="en-CA" dirty="0"/>
              <a:t>Can be done using a neural network fairly easily.</a:t>
            </a:r>
          </a:p>
          <a:p>
            <a:pPr marL="171450" lvl="0" indent="-171450" algn="l" rtl="0">
              <a:spcBef>
                <a:spcPts val="0"/>
              </a:spcBef>
              <a:spcAft>
                <a:spcPts val="0"/>
              </a:spcAft>
            </a:pPr>
            <a:r>
              <a:rPr lang="en-CA" dirty="0"/>
              <a:t>Other hierarchy examples:</a:t>
            </a:r>
          </a:p>
          <a:p>
            <a:pPr marL="628650" lvl="1" indent="-171450" algn="l" rtl="0">
              <a:spcBef>
                <a:spcPts val="0"/>
              </a:spcBef>
              <a:spcAft>
                <a:spcPts val="0"/>
              </a:spcAft>
            </a:pPr>
            <a:r>
              <a:rPr lang="en-CA" dirty="0"/>
              <a:t>Speech to text (raw </a:t>
            </a:r>
            <a:r>
              <a:rPr lang="en-CA" dirty="0" err="1"/>
              <a:t>audio</a:t>
            </a:r>
            <a:r>
              <a:rPr lang="en-CA" dirty="0" err="1">
                <a:sym typeface="Wingdings" panose="05000000000000000000" pitchFamily="2" charset="2"/>
              </a:rPr>
              <a:t>frequenciessyllableswordssentences</a:t>
            </a:r>
            <a:r>
              <a:rPr lang="en-CA" dirty="0">
                <a:sym typeface="Wingdings" panose="05000000000000000000" pitchFamily="2" charset="2"/>
              </a:rPr>
              <a:t>)</a:t>
            </a:r>
          </a:p>
          <a:p>
            <a:pPr marL="628650" lvl="1" indent="-171450" algn="l" rtl="0">
              <a:spcBef>
                <a:spcPts val="0"/>
              </a:spcBef>
              <a:spcAft>
                <a:spcPts val="0"/>
              </a:spcAft>
            </a:pPr>
            <a:r>
              <a:rPr lang="en-CA" dirty="0">
                <a:sym typeface="Wingdings" panose="05000000000000000000" pitchFamily="2" charset="2"/>
              </a:rPr>
              <a:t>NLP (raw </a:t>
            </a:r>
            <a:r>
              <a:rPr lang="en-CA" dirty="0" err="1">
                <a:sym typeface="Wingdings" panose="05000000000000000000" pitchFamily="2" charset="2"/>
              </a:rPr>
              <a:t>textwordsphrasessentencesparagraphs</a:t>
            </a:r>
            <a:r>
              <a:rPr lang="en-CA" dirty="0">
                <a:sym typeface="Wingdings" panose="05000000000000000000" pitchFamily="2" charset="2"/>
              </a:rPr>
              <a:t>)</a:t>
            </a:r>
          </a:p>
          <a:p>
            <a:pPr marL="171450" lvl="0" indent="-171450" algn="l" rtl="0">
              <a:spcBef>
                <a:spcPts val="0"/>
              </a:spcBef>
              <a:spcAft>
                <a:spcPts val="0"/>
              </a:spcAft>
            </a:pPr>
            <a:r>
              <a:rPr lang="en-CA" dirty="0">
                <a:sym typeface="Wingdings" panose="05000000000000000000" pitchFamily="2" charset="2"/>
              </a:rPr>
              <a:t>Note we don’t specify what each layer finds or does, we just setup the layers and let the neural network discover it on their own.</a:t>
            </a:r>
          </a:p>
          <a:p>
            <a:pPr marL="171450" lvl="0" indent="-171450" algn="l" rtl="0">
              <a:spcBef>
                <a:spcPts val="0"/>
              </a:spcBef>
              <a:spcAft>
                <a:spcPts val="0"/>
              </a:spcAft>
            </a:pPr>
            <a:endParaRPr lang="en-CA" dirty="0">
              <a:sym typeface="Wingdings" panose="05000000000000000000" pitchFamily="2" charset="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a5579e0161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a5579e0161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Protein folding problem</a:t>
            </a:r>
          </a:p>
          <a:p>
            <a:pPr marL="171450" lvl="0" indent="-171450" algn="l" rtl="0">
              <a:spcBef>
                <a:spcPts val="0"/>
              </a:spcBef>
              <a:spcAft>
                <a:spcPts val="0"/>
              </a:spcAft>
            </a:pPr>
            <a:r>
              <a:rPr lang="en-CA" dirty="0"/>
              <a:t>Given sequence of amino acids, what is its structure (this governs its effect in body).</a:t>
            </a:r>
          </a:p>
          <a:p>
            <a:pPr marL="171450" lvl="0" indent="-171450" algn="l" rtl="0">
              <a:spcBef>
                <a:spcPts val="0"/>
              </a:spcBef>
              <a:spcAft>
                <a:spcPts val="0"/>
              </a:spcAft>
            </a:pPr>
            <a:r>
              <a:rPr lang="en-CA" dirty="0"/>
              <a:t>Consider solved (also by Deep mind)</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None of this was possible using the models we’ve learned up until now.</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a5579e0161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a5579e0161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Best models for structured data often still use </a:t>
            </a:r>
            <a:r>
              <a:rPr lang="en-CA" dirty="0" err="1"/>
              <a:t>XGboost</a:t>
            </a:r>
            <a:r>
              <a:rPr lang="en-CA" dirty="0"/>
              <a:t>, random forests (not deep learning)</a:t>
            </a:r>
          </a:p>
          <a:p>
            <a:pPr marL="171450" lvl="0" indent="-171450" algn="l" rtl="0">
              <a:spcBef>
                <a:spcPts val="0"/>
              </a:spcBef>
              <a:spcAft>
                <a:spcPts val="0"/>
              </a:spcAft>
            </a:pPr>
            <a:r>
              <a:rPr lang="en-CA" dirty="0"/>
              <a:t>This may change soon though.</a:t>
            </a:r>
          </a:p>
          <a:p>
            <a:pPr marL="0" lvl="0" indent="0" algn="l" rtl="0">
              <a:spcBef>
                <a:spcPts val="0"/>
              </a:spcBef>
              <a:spcAft>
                <a:spcPts val="0"/>
              </a:spcAft>
              <a:buNone/>
            </a:pPr>
            <a:r>
              <a:rPr lang="en-CA" dirty="0"/>
              <a:t>Deep learning is great for unstructured data, classic ML models do horrible.</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7E9CA-D341-41C6-9A3D-DC66FB62A57C}"/>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E0B90A2-0A2B-45EE-8D10-E980FE9FC4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91EDDC5-5BE5-4E37-B246-9DFC33A096A6}"/>
              </a:ext>
            </a:extLst>
          </p:cNvPr>
          <p:cNvSpPr>
            <a:spLocks noGrp="1"/>
          </p:cNvSpPr>
          <p:nvPr>
            <p:ph type="dt" sz="half" idx="10"/>
          </p:nvPr>
        </p:nvSpPr>
        <p:spPr/>
        <p:txBody>
          <a:bodyPr/>
          <a:lstStyle/>
          <a:p>
            <a:fld id="{832D6CA6-B9B0-44AA-B5AA-150D11000322}" type="datetimeFigureOut">
              <a:rPr lang="en-CA" smtClean="0"/>
              <a:t>2022-11-07</a:t>
            </a:fld>
            <a:endParaRPr lang="en-CA"/>
          </a:p>
        </p:txBody>
      </p:sp>
      <p:sp>
        <p:nvSpPr>
          <p:cNvPr id="5" name="Footer Placeholder 4">
            <a:extLst>
              <a:ext uri="{FF2B5EF4-FFF2-40B4-BE49-F238E27FC236}">
                <a16:creationId xmlns:a16="http://schemas.microsoft.com/office/drawing/2014/main" id="{E208C111-8E68-494E-B7ED-1ED6CF17C94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1CA61BD-11AF-460C-83AC-B8200E2336D0}"/>
              </a:ext>
            </a:extLst>
          </p:cNvPr>
          <p:cNvSpPr>
            <a:spLocks noGrp="1"/>
          </p:cNvSpPr>
          <p:nvPr>
            <p:ph type="sldNum" sz="quarter" idx="12"/>
          </p:nvPr>
        </p:nvSpPr>
        <p:spPr/>
        <p:txBody>
          <a:bodyPr/>
          <a:lstStyle/>
          <a:p>
            <a:fld id="{34168A99-4914-434C-A53A-195F485BAECE}" type="slidenum">
              <a:rPr lang="en-CA" smtClean="0"/>
              <a:t>‹#›</a:t>
            </a:fld>
            <a:endParaRPr lang="en-CA"/>
          </a:p>
        </p:txBody>
      </p:sp>
    </p:spTree>
    <p:extLst>
      <p:ext uri="{BB962C8B-B14F-4D97-AF65-F5344CB8AC3E}">
        <p14:creationId xmlns:p14="http://schemas.microsoft.com/office/powerpoint/2010/main" val="1743070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lnSpc>
                <a:spcPct val="150000"/>
              </a:lnSpc>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50000"/>
              </a:lnSpc>
              <a:spcBef>
                <a:spcPts val="0"/>
              </a:spcBef>
              <a:spcAft>
                <a:spcPts val="0"/>
              </a:spcAft>
              <a:buSzPts val="1800"/>
              <a:buChar char="●"/>
              <a:defRPr sz="1800"/>
            </a:lvl1pPr>
            <a:lvl2pPr marL="914400" lvl="1" indent="-317500">
              <a:lnSpc>
                <a:spcPct val="115000"/>
              </a:lnSpc>
              <a:spcBef>
                <a:spcPts val="1600"/>
              </a:spcBef>
              <a:spcAft>
                <a:spcPts val="0"/>
              </a:spcAft>
              <a:buSzPts val="1400"/>
              <a:buChar char="○"/>
              <a:defRPr/>
            </a:lvl2pPr>
            <a:lvl3pPr marL="1371600" lvl="2" indent="-317500">
              <a:lnSpc>
                <a:spcPct val="115000"/>
              </a:lnSpc>
              <a:spcBef>
                <a:spcPts val="1600"/>
              </a:spcBef>
              <a:spcAft>
                <a:spcPts val="0"/>
              </a:spcAft>
              <a:buSzPts val="1400"/>
              <a:buChar char="■"/>
              <a:defRPr/>
            </a:lvl3pPr>
            <a:lvl4pPr marL="1828800" lvl="3" indent="-317500">
              <a:lnSpc>
                <a:spcPct val="115000"/>
              </a:lnSpc>
              <a:spcBef>
                <a:spcPts val="1600"/>
              </a:spcBef>
              <a:spcAft>
                <a:spcPts val="0"/>
              </a:spcAft>
              <a:buSzPts val="1400"/>
              <a:buChar char="●"/>
              <a:defRPr/>
            </a:lvl4pPr>
            <a:lvl5pPr marL="2286000" lvl="4" indent="-317500">
              <a:lnSpc>
                <a:spcPct val="115000"/>
              </a:lnSpc>
              <a:spcBef>
                <a:spcPts val="1600"/>
              </a:spcBef>
              <a:spcAft>
                <a:spcPts val="0"/>
              </a:spcAft>
              <a:buSzPts val="1400"/>
              <a:buChar char="○"/>
              <a:defRPr/>
            </a:lvl5pPr>
            <a:lvl6pPr marL="2743200" lvl="5" indent="-317500">
              <a:lnSpc>
                <a:spcPct val="115000"/>
              </a:lnSpc>
              <a:spcBef>
                <a:spcPts val="1600"/>
              </a:spcBef>
              <a:spcAft>
                <a:spcPts val="0"/>
              </a:spcAft>
              <a:buSzPts val="1400"/>
              <a:buChar char="■"/>
              <a:defRPr/>
            </a:lvl6pPr>
            <a:lvl7pPr marL="3200400" lvl="6" indent="-317500">
              <a:lnSpc>
                <a:spcPct val="115000"/>
              </a:lnSpc>
              <a:spcBef>
                <a:spcPts val="1600"/>
              </a:spcBef>
              <a:spcAft>
                <a:spcPts val="0"/>
              </a:spcAft>
              <a:buSzPts val="1400"/>
              <a:buChar char="●"/>
              <a:defRPr/>
            </a:lvl7pPr>
            <a:lvl8pPr marL="3657600" lvl="7" indent="-317500">
              <a:lnSpc>
                <a:spcPct val="115000"/>
              </a:lnSpc>
              <a:spcBef>
                <a:spcPts val="1600"/>
              </a:spcBef>
              <a:spcAft>
                <a:spcPts val="0"/>
              </a:spcAft>
              <a:buSzPts val="1400"/>
              <a:buChar char="○"/>
              <a:defRPr/>
            </a:lvl8pPr>
            <a:lvl9pPr marL="4114800" lvl="8" indent="-317500">
              <a:lnSpc>
                <a:spcPct val="115000"/>
              </a:lnSpc>
              <a:spcBef>
                <a:spcPts val="1600"/>
              </a:spcBef>
              <a:spcAft>
                <a:spcPts val="1600"/>
              </a:spcAft>
              <a:buSzPts val="1400"/>
              <a:buChar char="■"/>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00.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jeremy-eng-sk/"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gif"/><Relationship Id="rId7" Type="http://schemas.openxmlformats.org/officeDocument/2006/relationships/image" Target="../media/image28.gif"/><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gif"/><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gif"/></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gif"/><Relationship Id="rId7" Type="http://schemas.openxmlformats.org/officeDocument/2006/relationships/image" Target="../media/image39.gif"/><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38.gif"/><Relationship Id="rId5" Type="http://schemas.openxmlformats.org/officeDocument/2006/relationships/image" Target="../media/image37.gif"/><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arxiv.org/abs/1311.2901"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soundcloud.com/openai_audio/pop-nocturne" TargetMode="External"/><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hyperlink" Target="https://thispersondoesnotexist.com/" TargetMode="External"/><Relationship Id="rId4" Type="http://schemas.openxmlformats.org/officeDocument/2006/relationships/image" Target="../media/image8.pn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W08D1</a:t>
            </a:r>
            <a:endParaRPr dirty="0"/>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Deep Learning</a:t>
            </a:r>
            <a:endParaRPr dirty="0"/>
          </a:p>
        </p:txBody>
      </p:sp>
      <p:sp>
        <p:nvSpPr>
          <p:cNvPr id="56" name="Google Shape;56;p13"/>
          <p:cNvSpPr txBox="1"/>
          <p:nvPr/>
        </p:nvSpPr>
        <p:spPr>
          <a:xfrm>
            <a:off x="1881750" y="4133575"/>
            <a:ext cx="5380500" cy="53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Instructor: Jeremy Eng</a:t>
            </a:r>
          </a:p>
          <a:p>
            <a:pPr marL="0" lvl="0" indent="0" algn="ctr" rtl="0">
              <a:spcBef>
                <a:spcPts val="0"/>
              </a:spcBef>
              <a:spcAft>
                <a:spcPts val="0"/>
              </a:spcAft>
              <a:buNone/>
            </a:pPr>
            <a:r>
              <a:rPr lang="en" dirty="0"/>
              <a:t>Credit: Eric Elmoznino</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Little preprocessing or feature engineering</a:t>
            </a:r>
            <a:endParaRPr/>
          </a:p>
        </p:txBody>
      </p:sp>
      <p:sp>
        <p:nvSpPr>
          <p:cNvPr id="138" name="Google Shape;138;p22"/>
          <p:cNvSpPr/>
          <p:nvPr/>
        </p:nvSpPr>
        <p:spPr>
          <a:xfrm>
            <a:off x="515875" y="3260150"/>
            <a:ext cx="2703600" cy="846900"/>
          </a:xfrm>
          <a:prstGeom prst="ellipse">
            <a:avLst/>
          </a:prstGeom>
          <a:solidFill>
            <a:srgbClr val="CFE2F3"/>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Standardization</a:t>
            </a:r>
            <a:endParaRPr sz="1800" b="1"/>
          </a:p>
        </p:txBody>
      </p:sp>
      <p:sp>
        <p:nvSpPr>
          <p:cNvPr id="139" name="Google Shape;139;p22"/>
          <p:cNvSpPr/>
          <p:nvPr/>
        </p:nvSpPr>
        <p:spPr>
          <a:xfrm>
            <a:off x="6262950" y="2148300"/>
            <a:ext cx="2231700" cy="846900"/>
          </a:xfrm>
          <a:prstGeom prst="ellipse">
            <a:avLst/>
          </a:prstGeom>
          <a:solidFill>
            <a:srgbClr val="CFE2F3"/>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One-hot encoding</a:t>
            </a:r>
            <a:endParaRPr sz="1800" b="1"/>
          </a:p>
        </p:txBody>
      </p:sp>
      <p:sp>
        <p:nvSpPr>
          <p:cNvPr id="140" name="Google Shape;140;p22"/>
          <p:cNvSpPr/>
          <p:nvPr/>
        </p:nvSpPr>
        <p:spPr>
          <a:xfrm>
            <a:off x="3101750" y="3930675"/>
            <a:ext cx="2111700" cy="846900"/>
          </a:xfrm>
          <a:prstGeom prst="ellipse">
            <a:avLst/>
          </a:prstGeom>
          <a:solidFill>
            <a:srgbClr val="CFE2F3"/>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Denoising</a:t>
            </a:r>
            <a:endParaRPr sz="1800" b="1"/>
          </a:p>
        </p:txBody>
      </p:sp>
      <p:sp>
        <p:nvSpPr>
          <p:cNvPr id="141" name="Google Shape;141;p22"/>
          <p:cNvSpPr/>
          <p:nvPr/>
        </p:nvSpPr>
        <p:spPr>
          <a:xfrm>
            <a:off x="406600" y="2148300"/>
            <a:ext cx="2337600" cy="846900"/>
          </a:xfrm>
          <a:prstGeom prst="ellipse">
            <a:avLst/>
          </a:prstGeom>
          <a:solidFill>
            <a:srgbClr val="CFE2F3"/>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Feature selection</a:t>
            </a:r>
            <a:endParaRPr sz="1800" b="1"/>
          </a:p>
        </p:txBody>
      </p:sp>
      <p:sp>
        <p:nvSpPr>
          <p:cNvPr id="142" name="Google Shape;142;p22"/>
          <p:cNvSpPr/>
          <p:nvPr/>
        </p:nvSpPr>
        <p:spPr>
          <a:xfrm>
            <a:off x="5476050" y="3260150"/>
            <a:ext cx="3018600" cy="1233000"/>
          </a:xfrm>
          <a:prstGeom prst="ellipse">
            <a:avLst/>
          </a:prstGeom>
          <a:solidFill>
            <a:srgbClr val="CFE2F3"/>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Nonlinear transformations</a:t>
            </a:r>
            <a:endParaRPr sz="1800" b="1"/>
          </a:p>
          <a:p>
            <a:pPr marL="0" lvl="0" indent="0" algn="ctr" rtl="0">
              <a:spcBef>
                <a:spcPts val="0"/>
              </a:spcBef>
              <a:spcAft>
                <a:spcPts val="0"/>
              </a:spcAft>
              <a:buNone/>
            </a:pPr>
            <a:r>
              <a:rPr lang="en" sz="1800" b="1"/>
              <a:t>(e.g. polynomials)</a:t>
            </a:r>
            <a:endParaRPr sz="1800" b="1"/>
          </a:p>
        </p:txBody>
      </p:sp>
      <p:sp>
        <p:nvSpPr>
          <p:cNvPr id="143" name="Google Shape;143;p22"/>
          <p:cNvSpPr/>
          <p:nvPr/>
        </p:nvSpPr>
        <p:spPr>
          <a:xfrm>
            <a:off x="2714675" y="1260413"/>
            <a:ext cx="3730200" cy="1233000"/>
          </a:xfrm>
          <a:prstGeom prst="ellipse">
            <a:avLst/>
          </a:prstGeom>
          <a:solidFill>
            <a:srgbClr val="CFE2F3"/>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Unstructured data statistics</a:t>
            </a:r>
            <a:endParaRPr sz="1800" b="1"/>
          </a:p>
          <a:p>
            <a:pPr marL="0" lvl="0" indent="0" algn="ctr" rtl="0">
              <a:spcBef>
                <a:spcPts val="0"/>
              </a:spcBef>
              <a:spcAft>
                <a:spcPts val="0"/>
              </a:spcAft>
              <a:buNone/>
            </a:pPr>
            <a:r>
              <a:rPr lang="en" sz="1800" b="1"/>
              <a:t>(e.g. image histogram)</a:t>
            </a:r>
            <a:endParaRPr sz="1800" b="1"/>
          </a:p>
        </p:txBody>
      </p:sp>
      <p:sp>
        <p:nvSpPr>
          <p:cNvPr id="144" name="Google Shape;144;p22"/>
          <p:cNvSpPr/>
          <p:nvPr/>
        </p:nvSpPr>
        <p:spPr>
          <a:xfrm>
            <a:off x="3387725" y="2736125"/>
            <a:ext cx="2231700" cy="846900"/>
          </a:xfrm>
          <a:prstGeom prst="ellipse">
            <a:avLst/>
          </a:prstGeom>
          <a:solidFill>
            <a:srgbClr val="CFE2F3"/>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Outlier removal</a:t>
            </a:r>
            <a:endParaRPr sz="1800"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Little preprocessing or feature engineering</a:t>
            </a:r>
            <a:endParaRPr/>
          </a:p>
        </p:txBody>
      </p:sp>
      <p:sp>
        <p:nvSpPr>
          <p:cNvPr id="150" name="Google Shape;150;p23"/>
          <p:cNvSpPr/>
          <p:nvPr/>
        </p:nvSpPr>
        <p:spPr>
          <a:xfrm>
            <a:off x="515875" y="3260150"/>
            <a:ext cx="2703600" cy="846900"/>
          </a:xfrm>
          <a:prstGeom prst="ellipse">
            <a:avLst/>
          </a:prstGeom>
          <a:solidFill>
            <a:srgbClr val="CFE2F3"/>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Standardization</a:t>
            </a:r>
            <a:endParaRPr sz="1800" b="1"/>
          </a:p>
        </p:txBody>
      </p:sp>
      <p:sp>
        <p:nvSpPr>
          <p:cNvPr id="151" name="Google Shape;151;p23"/>
          <p:cNvSpPr/>
          <p:nvPr/>
        </p:nvSpPr>
        <p:spPr>
          <a:xfrm>
            <a:off x="6262950" y="2148300"/>
            <a:ext cx="2231700" cy="846900"/>
          </a:xfrm>
          <a:prstGeom prst="ellipse">
            <a:avLst/>
          </a:prstGeom>
          <a:solidFill>
            <a:srgbClr val="CFE2F3"/>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One-hot encoding</a:t>
            </a:r>
            <a:endParaRPr sz="1800" b="1"/>
          </a:p>
        </p:txBody>
      </p:sp>
      <p:sp>
        <p:nvSpPr>
          <p:cNvPr id="152" name="Google Shape;152;p23"/>
          <p:cNvSpPr/>
          <p:nvPr/>
        </p:nvSpPr>
        <p:spPr>
          <a:xfrm>
            <a:off x="3101750" y="3930675"/>
            <a:ext cx="2111700" cy="846900"/>
          </a:xfrm>
          <a:prstGeom prst="ellipse">
            <a:avLst/>
          </a:prstGeom>
          <a:solidFill>
            <a:srgbClr val="CFE2F3"/>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Denoising</a:t>
            </a:r>
            <a:endParaRPr sz="1800" b="1"/>
          </a:p>
        </p:txBody>
      </p:sp>
      <p:sp>
        <p:nvSpPr>
          <p:cNvPr id="153" name="Google Shape;153;p23"/>
          <p:cNvSpPr/>
          <p:nvPr/>
        </p:nvSpPr>
        <p:spPr>
          <a:xfrm>
            <a:off x="406600" y="2148300"/>
            <a:ext cx="2337600" cy="846900"/>
          </a:xfrm>
          <a:prstGeom prst="ellipse">
            <a:avLst/>
          </a:prstGeom>
          <a:solidFill>
            <a:srgbClr val="CFE2F3"/>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Feature selection</a:t>
            </a:r>
            <a:endParaRPr sz="1800" b="1"/>
          </a:p>
        </p:txBody>
      </p:sp>
      <p:sp>
        <p:nvSpPr>
          <p:cNvPr id="154" name="Google Shape;154;p23"/>
          <p:cNvSpPr/>
          <p:nvPr/>
        </p:nvSpPr>
        <p:spPr>
          <a:xfrm>
            <a:off x="5476050" y="3260150"/>
            <a:ext cx="3018600" cy="1233000"/>
          </a:xfrm>
          <a:prstGeom prst="ellipse">
            <a:avLst/>
          </a:prstGeom>
          <a:solidFill>
            <a:srgbClr val="CFE2F3"/>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Nonlinear transformations</a:t>
            </a:r>
            <a:endParaRPr sz="1800" b="1"/>
          </a:p>
          <a:p>
            <a:pPr marL="0" lvl="0" indent="0" algn="ctr" rtl="0">
              <a:spcBef>
                <a:spcPts val="0"/>
              </a:spcBef>
              <a:spcAft>
                <a:spcPts val="0"/>
              </a:spcAft>
              <a:buNone/>
            </a:pPr>
            <a:r>
              <a:rPr lang="en" sz="1800" b="1"/>
              <a:t>(e.g. polynomials)</a:t>
            </a:r>
            <a:endParaRPr sz="1800" b="1"/>
          </a:p>
        </p:txBody>
      </p:sp>
      <p:sp>
        <p:nvSpPr>
          <p:cNvPr id="155" name="Google Shape;155;p23"/>
          <p:cNvSpPr/>
          <p:nvPr/>
        </p:nvSpPr>
        <p:spPr>
          <a:xfrm>
            <a:off x="2714675" y="1260413"/>
            <a:ext cx="3730200" cy="1233000"/>
          </a:xfrm>
          <a:prstGeom prst="ellipse">
            <a:avLst/>
          </a:prstGeom>
          <a:solidFill>
            <a:srgbClr val="CFE2F3"/>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Unstructured data statistics</a:t>
            </a:r>
            <a:endParaRPr sz="1800" b="1"/>
          </a:p>
          <a:p>
            <a:pPr marL="0" lvl="0" indent="0" algn="ctr" rtl="0">
              <a:spcBef>
                <a:spcPts val="0"/>
              </a:spcBef>
              <a:spcAft>
                <a:spcPts val="0"/>
              </a:spcAft>
              <a:buNone/>
            </a:pPr>
            <a:r>
              <a:rPr lang="en" sz="1800" b="1"/>
              <a:t>(e.g. image histogram)</a:t>
            </a:r>
            <a:endParaRPr sz="1800" b="1"/>
          </a:p>
        </p:txBody>
      </p:sp>
      <p:sp>
        <p:nvSpPr>
          <p:cNvPr id="156" name="Google Shape;156;p23"/>
          <p:cNvSpPr/>
          <p:nvPr/>
        </p:nvSpPr>
        <p:spPr>
          <a:xfrm>
            <a:off x="3387725" y="2736125"/>
            <a:ext cx="2231700" cy="846900"/>
          </a:xfrm>
          <a:prstGeom prst="ellipse">
            <a:avLst/>
          </a:prstGeom>
          <a:solidFill>
            <a:srgbClr val="CFE2F3"/>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Outlier removal</a:t>
            </a:r>
            <a:endParaRPr sz="1800" b="1"/>
          </a:p>
        </p:txBody>
      </p:sp>
      <p:grpSp>
        <p:nvGrpSpPr>
          <p:cNvPr id="157" name="Google Shape;157;p23"/>
          <p:cNvGrpSpPr/>
          <p:nvPr/>
        </p:nvGrpSpPr>
        <p:grpSpPr>
          <a:xfrm>
            <a:off x="499600" y="2247600"/>
            <a:ext cx="2151600" cy="648300"/>
            <a:chOff x="447600" y="1507800"/>
            <a:chExt cx="2151600" cy="648300"/>
          </a:xfrm>
        </p:grpSpPr>
        <p:cxnSp>
          <p:nvCxnSpPr>
            <p:cNvPr id="158" name="Google Shape;158;p23"/>
            <p:cNvCxnSpPr/>
            <p:nvPr/>
          </p:nvCxnSpPr>
          <p:spPr>
            <a:xfrm rot="10800000" flipH="1">
              <a:off x="447600" y="1507800"/>
              <a:ext cx="2151600" cy="648300"/>
            </a:xfrm>
            <a:prstGeom prst="straightConnector1">
              <a:avLst/>
            </a:prstGeom>
            <a:noFill/>
            <a:ln w="28575" cap="flat" cmpd="sng">
              <a:solidFill>
                <a:srgbClr val="FF0000"/>
              </a:solidFill>
              <a:prstDash val="solid"/>
              <a:round/>
              <a:headEnd type="none" w="med" len="med"/>
              <a:tailEnd type="none" w="med" len="med"/>
            </a:ln>
          </p:spPr>
        </p:cxnSp>
        <p:cxnSp>
          <p:nvCxnSpPr>
            <p:cNvPr id="159" name="Google Shape;159;p23"/>
            <p:cNvCxnSpPr/>
            <p:nvPr/>
          </p:nvCxnSpPr>
          <p:spPr>
            <a:xfrm rot="10800000">
              <a:off x="447600" y="1507800"/>
              <a:ext cx="2151600" cy="648300"/>
            </a:xfrm>
            <a:prstGeom prst="straightConnector1">
              <a:avLst/>
            </a:prstGeom>
            <a:noFill/>
            <a:ln w="28575" cap="flat" cmpd="sng">
              <a:solidFill>
                <a:srgbClr val="FF0000"/>
              </a:solidFill>
              <a:prstDash val="solid"/>
              <a:round/>
              <a:headEnd type="none" w="med" len="med"/>
              <a:tailEnd type="none" w="med" len="med"/>
            </a:ln>
          </p:spPr>
        </p:cxnSp>
      </p:grpSp>
      <p:grpSp>
        <p:nvGrpSpPr>
          <p:cNvPr id="160" name="Google Shape;160;p23"/>
          <p:cNvGrpSpPr/>
          <p:nvPr/>
        </p:nvGrpSpPr>
        <p:grpSpPr>
          <a:xfrm>
            <a:off x="3427775" y="2835425"/>
            <a:ext cx="2151600" cy="648300"/>
            <a:chOff x="447600" y="1507800"/>
            <a:chExt cx="2151600" cy="648300"/>
          </a:xfrm>
        </p:grpSpPr>
        <p:cxnSp>
          <p:nvCxnSpPr>
            <p:cNvPr id="161" name="Google Shape;161;p23"/>
            <p:cNvCxnSpPr/>
            <p:nvPr/>
          </p:nvCxnSpPr>
          <p:spPr>
            <a:xfrm rot="10800000" flipH="1">
              <a:off x="447600" y="1507800"/>
              <a:ext cx="2151600" cy="648300"/>
            </a:xfrm>
            <a:prstGeom prst="straightConnector1">
              <a:avLst/>
            </a:prstGeom>
            <a:noFill/>
            <a:ln w="28575" cap="flat" cmpd="sng">
              <a:solidFill>
                <a:srgbClr val="FF0000"/>
              </a:solidFill>
              <a:prstDash val="solid"/>
              <a:round/>
              <a:headEnd type="none" w="med" len="med"/>
              <a:tailEnd type="none" w="med" len="med"/>
            </a:ln>
          </p:spPr>
        </p:cxnSp>
        <p:cxnSp>
          <p:nvCxnSpPr>
            <p:cNvPr id="162" name="Google Shape;162;p23"/>
            <p:cNvCxnSpPr/>
            <p:nvPr/>
          </p:nvCxnSpPr>
          <p:spPr>
            <a:xfrm rot="10800000">
              <a:off x="447600" y="1507800"/>
              <a:ext cx="2151600" cy="648300"/>
            </a:xfrm>
            <a:prstGeom prst="straightConnector1">
              <a:avLst/>
            </a:prstGeom>
            <a:noFill/>
            <a:ln w="28575" cap="flat" cmpd="sng">
              <a:solidFill>
                <a:srgbClr val="FF0000"/>
              </a:solidFill>
              <a:prstDash val="solid"/>
              <a:round/>
              <a:headEnd type="none" w="med" len="med"/>
              <a:tailEnd type="none" w="med" len="med"/>
            </a:ln>
          </p:spPr>
        </p:cxnSp>
      </p:grpSp>
      <p:grpSp>
        <p:nvGrpSpPr>
          <p:cNvPr id="163" name="Google Shape;163;p23"/>
          <p:cNvGrpSpPr/>
          <p:nvPr/>
        </p:nvGrpSpPr>
        <p:grpSpPr>
          <a:xfrm>
            <a:off x="3503975" y="1552775"/>
            <a:ext cx="2151600" cy="648300"/>
            <a:chOff x="447600" y="1507800"/>
            <a:chExt cx="2151600" cy="648300"/>
          </a:xfrm>
        </p:grpSpPr>
        <p:cxnSp>
          <p:nvCxnSpPr>
            <p:cNvPr id="164" name="Google Shape;164;p23"/>
            <p:cNvCxnSpPr/>
            <p:nvPr/>
          </p:nvCxnSpPr>
          <p:spPr>
            <a:xfrm rot="10800000" flipH="1">
              <a:off x="447600" y="1507800"/>
              <a:ext cx="2151600" cy="648300"/>
            </a:xfrm>
            <a:prstGeom prst="straightConnector1">
              <a:avLst/>
            </a:prstGeom>
            <a:noFill/>
            <a:ln w="28575" cap="flat" cmpd="sng">
              <a:solidFill>
                <a:srgbClr val="FF0000"/>
              </a:solidFill>
              <a:prstDash val="solid"/>
              <a:round/>
              <a:headEnd type="none" w="med" len="med"/>
              <a:tailEnd type="none" w="med" len="med"/>
            </a:ln>
          </p:spPr>
        </p:cxnSp>
        <p:cxnSp>
          <p:nvCxnSpPr>
            <p:cNvPr id="165" name="Google Shape;165;p23"/>
            <p:cNvCxnSpPr/>
            <p:nvPr/>
          </p:nvCxnSpPr>
          <p:spPr>
            <a:xfrm rot="10800000">
              <a:off x="447600" y="1507800"/>
              <a:ext cx="2151600" cy="648300"/>
            </a:xfrm>
            <a:prstGeom prst="straightConnector1">
              <a:avLst/>
            </a:prstGeom>
            <a:noFill/>
            <a:ln w="28575" cap="flat" cmpd="sng">
              <a:solidFill>
                <a:srgbClr val="FF0000"/>
              </a:solidFill>
              <a:prstDash val="solid"/>
              <a:round/>
              <a:headEnd type="none" w="med" len="med"/>
              <a:tailEnd type="none" w="med" len="med"/>
            </a:ln>
          </p:spPr>
        </p:cxnSp>
      </p:grpSp>
      <p:grpSp>
        <p:nvGrpSpPr>
          <p:cNvPr id="166" name="Google Shape;166;p23"/>
          <p:cNvGrpSpPr/>
          <p:nvPr/>
        </p:nvGrpSpPr>
        <p:grpSpPr>
          <a:xfrm>
            <a:off x="5909550" y="3552500"/>
            <a:ext cx="2151600" cy="648300"/>
            <a:chOff x="447600" y="1507800"/>
            <a:chExt cx="2151600" cy="648300"/>
          </a:xfrm>
        </p:grpSpPr>
        <p:cxnSp>
          <p:nvCxnSpPr>
            <p:cNvPr id="167" name="Google Shape;167;p23"/>
            <p:cNvCxnSpPr/>
            <p:nvPr/>
          </p:nvCxnSpPr>
          <p:spPr>
            <a:xfrm rot="10800000" flipH="1">
              <a:off x="447600" y="1507800"/>
              <a:ext cx="2151600" cy="648300"/>
            </a:xfrm>
            <a:prstGeom prst="straightConnector1">
              <a:avLst/>
            </a:prstGeom>
            <a:noFill/>
            <a:ln w="28575" cap="flat" cmpd="sng">
              <a:solidFill>
                <a:srgbClr val="FF0000"/>
              </a:solidFill>
              <a:prstDash val="solid"/>
              <a:round/>
              <a:headEnd type="none" w="med" len="med"/>
              <a:tailEnd type="none" w="med" len="med"/>
            </a:ln>
          </p:spPr>
        </p:cxnSp>
        <p:cxnSp>
          <p:nvCxnSpPr>
            <p:cNvPr id="168" name="Google Shape;168;p23"/>
            <p:cNvCxnSpPr/>
            <p:nvPr/>
          </p:nvCxnSpPr>
          <p:spPr>
            <a:xfrm rot="10800000">
              <a:off x="447600" y="1507800"/>
              <a:ext cx="2151600" cy="648300"/>
            </a:xfrm>
            <a:prstGeom prst="straightConnector1">
              <a:avLst/>
            </a:prstGeom>
            <a:noFill/>
            <a:ln w="28575" cap="flat" cmpd="sng">
              <a:solidFill>
                <a:srgbClr val="FF0000"/>
              </a:solidFill>
              <a:prstDash val="solid"/>
              <a:round/>
              <a:headEnd type="none" w="med" len="med"/>
              <a:tailEnd type="none" w="med" len="med"/>
            </a:ln>
          </p:spPr>
        </p:cxnSp>
      </p:grpSp>
      <p:grpSp>
        <p:nvGrpSpPr>
          <p:cNvPr id="169" name="Google Shape;169;p23"/>
          <p:cNvGrpSpPr/>
          <p:nvPr/>
        </p:nvGrpSpPr>
        <p:grpSpPr>
          <a:xfrm>
            <a:off x="3081800" y="4029975"/>
            <a:ext cx="2151600" cy="648300"/>
            <a:chOff x="447600" y="1507800"/>
            <a:chExt cx="2151600" cy="648300"/>
          </a:xfrm>
        </p:grpSpPr>
        <p:cxnSp>
          <p:nvCxnSpPr>
            <p:cNvPr id="170" name="Google Shape;170;p23"/>
            <p:cNvCxnSpPr/>
            <p:nvPr/>
          </p:nvCxnSpPr>
          <p:spPr>
            <a:xfrm rot="10800000" flipH="1">
              <a:off x="447600" y="1507800"/>
              <a:ext cx="2151600" cy="648300"/>
            </a:xfrm>
            <a:prstGeom prst="straightConnector1">
              <a:avLst/>
            </a:prstGeom>
            <a:noFill/>
            <a:ln w="28575" cap="flat" cmpd="sng">
              <a:solidFill>
                <a:srgbClr val="FF0000"/>
              </a:solidFill>
              <a:prstDash val="solid"/>
              <a:round/>
              <a:headEnd type="none" w="med" len="med"/>
              <a:tailEnd type="none" w="med" len="med"/>
            </a:ln>
          </p:spPr>
        </p:cxnSp>
        <p:cxnSp>
          <p:nvCxnSpPr>
            <p:cNvPr id="171" name="Google Shape;171;p23"/>
            <p:cNvCxnSpPr/>
            <p:nvPr/>
          </p:nvCxnSpPr>
          <p:spPr>
            <a:xfrm rot="10800000">
              <a:off x="447600" y="1507800"/>
              <a:ext cx="2151600" cy="648300"/>
            </a:xfrm>
            <a:prstGeom prst="straightConnector1">
              <a:avLst/>
            </a:prstGeom>
            <a:noFill/>
            <a:ln w="28575" cap="flat" cmpd="sng">
              <a:solidFill>
                <a:srgbClr val="FF0000"/>
              </a:solidFill>
              <a:prstDash val="solid"/>
              <a:round/>
              <a:headEnd type="none" w="med" len="med"/>
              <a:tailEnd type="none" w="med" len="med"/>
            </a:ln>
          </p:spPr>
        </p:cxn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Caveat: massive datasets</a:t>
            </a:r>
            <a:endParaRPr dirty="0"/>
          </a:p>
        </p:txBody>
      </p:sp>
      <p:sp>
        <p:nvSpPr>
          <p:cNvPr id="187" name="Google Shape;187;p25"/>
          <p:cNvSpPr txBox="1">
            <a:spLocks noGrp="1"/>
          </p:cNvSpPr>
          <p:nvPr>
            <p:ph type="body" idx="1"/>
          </p:nvPr>
        </p:nvSpPr>
        <p:spPr>
          <a:xfrm>
            <a:off x="311700" y="1152474"/>
            <a:ext cx="8520600" cy="3918289"/>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Larger function spaces (e.g. deep neural networks) require more data</a:t>
            </a:r>
            <a:endParaRPr dirty="0"/>
          </a:p>
          <a:p>
            <a:pPr marL="457200" lvl="0" indent="-342900" algn="l" rtl="0">
              <a:spcBef>
                <a:spcPts val="0"/>
              </a:spcBef>
              <a:spcAft>
                <a:spcPts val="0"/>
              </a:spcAft>
              <a:buSzPts val="1800"/>
              <a:buChar char="-"/>
            </a:pPr>
            <a:r>
              <a:rPr lang="en" dirty="0"/>
              <a:t>More functions can be expressed, more parameters to learn, more data needed to learn them</a:t>
            </a:r>
            <a:endParaRPr dirty="0"/>
          </a:p>
          <a:p>
            <a:pPr marL="457200" lvl="0" indent="-342900" algn="l" rtl="0">
              <a:spcBef>
                <a:spcPts val="0"/>
              </a:spcBef>
              <a:spcAft>
                <a:spcPts val="0"/>
              </a:spcAft>
              <a:buSzPts val="1800"/>
              <a:buChar char="-"/>
            </a:pPr>
            <a:r>
              <a:rPr lang="en" dirty="0"/>
              <a:t>Sizes of some popular deep learning datasets:</a:t>
            </a:r>
            <a:endParaRPr dirty="0"/>
          </a:p>
          <a:p>
            <a:pPr marL="914400" lvl="1" indent="-317500" algn="l" rtl="0">
              <a:spcBef>
                <a:spcPts val="0"/>
              </a:spcBef>
              <a:spcAft>
                <a:spcPts val="0"/>
              </a:spcAft>
              <a:buSzPts val="1400"/>
              <a:buChar char="-"/>
            </a:pPr>
            <a:r>
              <a:rPr lang="en" dirty="0"/>
              <a:t>ImageNet (image classification): ~</a:t>
            </a:r>
            <a:r>
              <a:rPr lang="en" b="1" dirty="0"/>
              <a:t>1,000,000</a:t>
            </a:r>
            <a:r>
              <a:rPr lang="en" dirty="0"/>
              <a:t> images</a:t>
            </a:r>
            <a:endParaRPr dirty="0"/>
          </a:p>
          <a:p>
            <a:pPr marL="914400" lvl="1" indent="-317500" algn="l" rtl="0">
              <a:spcBef>
                <a:spcPts val="0"/>
              </a:spcBef>
              <a:spcAft>
                <a:spcPts val="0"/>
              </a:spcAft>
              <a:buSzPts val="1400"/>
              <a:buChar char="-"/>
            </a:pPr>
            <a:r>
              <a:rPr lang="en" dirty="0"/>
              <a:t>MS-COCO (image segmentation): </a:t>
            </a:r>
            <a:r>
              <a:rPr lang="en" b="1" dirty="0"/>
              <a:t>330,000</a:t>
            </a:r>
            <a:r>
              <a:rPr lang="en" dirty="0"/>
              <a:t> images</a:t>
            </a:r>
            <a:endParaRPr dirty="0"/>
          </a:p>
          <a:p>
            <a:pPr marL="914400" lvl="1" indent="-317500" algn="l" rtl="0">
              <a:spcBef>
                <a:spcPts val="0"/>
              </a:spcBef>
              <a:spcAft>
                <a:spcPts val="0"/>
              </a:spcAft>
              <a:buSzPts val="1400"/>
              <a:buChar char="-"/>
            </a:pPr>
            <a:r>
              <a:rPr lang="en" dirty="0"/>
              <a:t>Amazon reviews (sentiment analysis): ~</a:t>
            </a:r>
            <a:r>
              <a:rPr lang="en" b="1" dirty="0"/>
              <a:t>82,000,000</a:t>
            </a:r>
            <a:r>
              <a:rPr lang="en" dirty="0"/>
              <a:t> text reviews</a:t>
            </a:r>
            <a:endParaRPr dirty="0"/>
          </a:p>
          <a:p>
            <a:pPr marL="914400" lvl="1" indent="-317500" algn="l" rtl="0">
              <a:spcBef>
                <a:spcPts val="0"/>
              </a:spcBef>
              <a:spcAft>
                <a:spcPts val="0"/>
              </a:spcAft>
              <a:buSzPts val="1400"/>
              <a:buChar char="-"/>
            </a:pPr>
            <a:r>
              <a:rPr lang="en" dirty="0"/>
              <a:t>Common voice (speech recognition): ~</a:t>
            </a:r>
            <a:r>
              <a:rPr lang="en" b="1" dirty="0"/>
              <a:t>1,118</a:t>
            </a:r>
            <a:r>
              <a:rPr lang="en" dirty="0"/>
              <a:t> hours of audio</a:t>
            </a:r>
            <a:endParaRPr dirty="0"/>
          </a:p>
          <a:p>
            <a:pPr marL="457200" lvl="0" indent="-342900" algn="l" rtl="0">
              <a:spcBef>
                <a:spcPts val="0"/>
              </a:spcBef>
              <a:spcAft>
                <a:spcPts val="0"/>
              </a:spcAft>
              <a:buSzPts val="1800"/>
              <a:buChar char="-"/>
            </a:pPr>
            <a:r>
              <a:rPr lang="en" dirty="0"/>
              <a:t>Most datasets have at least a few thousand samples (but it’s task-dependent)</a:t>
            </a:r>
          </a:p>
          <a:p>
            <a:pPr marL="457200" lvl="0" indent="-342900" algn="l" rtl="0">
              <a:spcBef>
                <a:spcPts val="0"/>
              </a:spcBef>
              <a:spcAft>
                <a:spcPts val="0"/>
              </a:spcAft>
              <a:buSzPts val="1800"/>
              <a:buChar char="-"/>
            </a:pPr>
            <a:r>
              <a:rPr lang="en" dirty="0"/>
              <a:t>Can also use “transfer learning”</a:t>
            </a:r>
            <a:endParaRPr dirty="0"/>
          </a:p>
        </p:txBody>
      </p:sp>
      <p:pic>
        <p:nvPicPr>
          <p:cNvPr id="2" name="Google Shape;86;p18">
            <a:extLst>
              <a:ext uri="{FF2B5EF4-FFF2-40B4-BE49-F238E27FC236}">
                <a16:creationId xmlns:a16="http://schemas.microsoft.com/office/drawing/2014/main" id="{D8E821AA-D14A-ADDA-4DF0-9CE1382615B6}"/>
              </a:ext>
            </a:extLst>
          </p:cNvPr>
          <p:cNvPicPr preferRelativeResize="0"/>
          <p:nvPr/>
        </p:nvPicPr>
        <p:blipFill>
          <a:blip r:embed="rId3">
            <a:alphaModFix/>
          </a:blip>
          <a:stretch>
            <a:fillRect/>
          </a:stretch>
        </p:blipFill>
        <p:spPr>
          <a:xfrm>
            <a:off x="7115695" y="174680"/>
            <a:ext cx="1609684" cy="107071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is a deep neural network?</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Units, parameters, and computation graphs</a:t>
            </a:r>
            <a:endParaRPr/>
          </a:p>
        </p:txBody>
      </p:sp>
      <p:pic>
        <p:nvPicPr>
          <p:cNvPr id="198" name="Google Shape;198;p27"/>
          <p:cNvPicPr preferRelativeResize="0"/>
          <p:nvPr/>
        </p:nvPicPr>
        <p:blipFill>
          <a:blip r:embed="rId3">
            <a:alphaModFix/>
          </a:blip>
          <a:stretch>
            <a:fillRect/>
          </a:stretch>
        </p:blipFill>
        <p:spPr>
          <a:xfrm>
            <a:off x="394237" y="1767575"/>
            <a:ext cx="8355526" cy="24527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3" name="Google Shape;203;p28"/>
          <p:cNvPicPr preferRelativeResize="0"/>
          <p:nvPr/>
        </p:nvPicPr>
        <p:blipFill>
          <a:blip r:embed="rId3">
            <a:alphaModFix/>
          </a:blip>
          <a:stretch>
            <a:fillRect/>
          </a:stretch>
        </p:blipFill>
        <p:spPr>
          <a:xfrm>
            <a:off x="394225" y="1767594"/>
            <a:ext cx="8355551" cy="2452706"/>
          </a:xfrm>
          <a:prstGeom prst="rect">
            <a:avLst/>
          </a:prstGeom>
          <a:noFill/>
          <a:ln>
            <a:noFill/>
          </a:ln>
        </p:spPr>
      </p:pic>
      <p:sp>
        <p:nvSpPr>
          <p:cNvPr id="204" name="Google Shape;204;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Units, parameters, and computation graphs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Fully-connected layers - linear regression</a:t>
            </a:r>
            <a:endParaRPr/>
          </a:p>
        </p:txBody>
      </p:sp>
      <p:pic>
        <p:nvPicPr>
          <p:cNvPr id="210" name="Google Shape;210;p29"/>
          <p:cNvPicPr preferRelativeResize="0"/>
          <p:nvPr/>
        </p:nvPicPr>
        <p:blipFill rotWithShape="1">
          <a:blip r:embed="rId3">
            <a:alphaModFix/>
          </a:blip>
          <a:srcRect r="63394"/>
          <a:stretch/>
        </p:blipFill>
        <p:spPr>
          <a:xfrm>
            <a:off x="311701" y="1374225"/>
            <a:ext cx="2134200" cy="3271350"/>
          </a:xfrm>
          <a:prstGeom prst="rect">
            <a:avLst/>
          </a:prstGeom>
          <a:noFill/>
          <a:ln>
            <a:noFill/>
          </a:ln>
        </p:spPr>
      </p:pic>
      <p:pic>
        <p:nvPicPr>
          <p:cNvPr id="211" name="Google Shape;211;p29"/>
          <p:cNvPicPr preferRelativeResize="0"/>
          <p:nvPr/>
        </p:nvPicPr>
        <p:blipFill>
          <a:blip r:embed="rId4">
            <a:alphaModFix/>
          </a:blip>
          <a:stretch>
            <a:fillRect/>
          </a:stretch>
        </p:blipFill>
        <p:spPr>
          <a:xfrm>
            <a:off x="2988252" y="1201956"/>
            <a:ext cx="2134200" cy="2198674"/>
          </a:xfrm>
          <a:prstGeom prst="rect">
            <a:avLst/>
          </a:prstGeom>
          <a:noFill/>
          <a:ln>
            <a:noFill/>
          </a:ln>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69969A4-5AB2-24A9-7BF5-EE474A39A2FE}"/>
                  </a:ext>
                </a:extLst>
              </p:cNvPr>
              <p:cNvSpPr txBox="1"/>
              <p:nvPr/>
            </p:nvSpPr>
            <p:spPr>
              <a:xfrm>
                <a:off x="2849926" y="3779174"/>
                <a:ext cx="2410852" cy="5182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𝑦</m:t>
                      </m:r>
                      <m:r>
                        <a:rPr lang="en-CA" b="0" i="1" baseline="-25000" smtClean="0">
                          <a:latin typeface="Cambria Math" panose="02040503050406030204" pitchFamily="18" charset="0"/>
                        </a:rPr>
                        <m:t>1</m:t>
                      </m:r>
                      <m:r>
                        <a:rPr lang="en-CA" b="0" i="1" smtClean="0">
                          <a:latin typeface="Cambria Math" panose="02040503050406030204" pitchFamily="18" charset="0"/>
                        </a:rPr>
                        <m:t>=</m:t>
                      </m:r>
                      <m:r>
                        <a:rPr lang="en-CA" b="0" i="1" smtClean="0">
                          <a:latin typeface="Cambria Math" panose="02040503050406030204" pitchFamily="18" charset="0"/>
                        </a:rPr>
                        <m:t>𝑥</m:t>
                      </m:r>
                      <m:r>
                        <a:rPr lang="en-CA" b="0" i="1" baseline="-25000" smtClean="0">
                          <a:latin typeface="Cambria Math" panose="02040503050406030204" pitchFamily="18" charset="0"/>
                        </a:rPr>
                        <m:t>1</m:t>
                      </m:r>
                      <m:r>
                        <a:rPr lang="en-CA" b="0" i="1" smtClean="0">
                          <a:latin typeface="Cambria Math" panose="02040503050406030204" pitchFamily="18" charset="0"/>
                        </a:rPr>
                        <m:t>𝑤</m:t>
                      </m:r>
                      <m:r>
                        <a:rPr lang="en-CA" b="0" i="1" baseline="-25000" smtClean="0">
                          <a:latin typeface="Cambria Math" panose="02040503050406030204" pitchFamily="18" charset="0"/>
                        </a:rPr>
                        <m:t>11</m:t>
                      </m:r>
                      <m:r>
                        <a:rPr lang="en-CA" b="0" i="1" smtClean="0">
                          <a:latin typeface="Cambria Math" panose="02040503050406030204" pitchFamily="18" charset="0"/>
                        </a:rPr>
                        <m:t>+</m:t>
                      </m:r>
                      <m:r>
                        <a:rPr lang="en-CA" b="0" i="1" smtClean="0">
                          <a:latin typeface="Cambria Math" panose="02040503050406030204" pitchFamily="18" charset="0"/>
                        </a:rPr>
                        <m:t>𝑥</m:t>
                      </m:r>
                      <m:r>
                        <a:rPr lang="en-CA" b="0" i="1" baseline="-25000" smtClean="0">
                          <a:latin typeface="Cambria Math" panose="02040503050406030204" pitchFamily="18" charset="0"/>
                        </a:rPr>
                        <m:t>2</m:t>
                      </m:r>
                      <m:r>
                        <a:rPr lang="en-CA" b="0" i="1" smtClean="0">
                          <a:latin typeface="Cambria Math" panose="02040503050406030204" pitchFamily="18" charset="0"/>
                        </a:rPr>
                        <m:t>𝑤</m:t>
                      </m:r>
                      <m:r>
                        <a:rPr lang="en-CA" b="0" i="1" baseline="-25000" smtClean="0">
                          <a:latin typeface="Cambria Math" panose="02040503050406030204" pitchFamily="18" charset="0"/>
                        </a:rPr>
                        <m:t>21</m:t>
                      </m:r>
                      <m:r>
                        <a:rPr lang="en-CA" b="0" i="1" smtClean="0">
                          <a:latin typeface="Cambria Math" panose="02040503050406030204" pitchFamily="18" charset="0"/>
                        </a:rPr>
                        <m:t>+</m:t>
                      </m:r>
                      <m:r>
                        <a:rPr lang="en-CA" b="0" i="1" smtClean="0">
                          <a:latin typeface="Cambria Math" panose="02040503050406030204" pitchFamily="18" charset="0"/>
                        </a:rPr>
                        <m:t>𝑥</m:t>
                      </m:r>
                      <m:r>
                        <a:rPr lang="en-CA" b="0" i="1" baseline="-25000" smtClean="0">
                          <a:latin typeface="Cambria Math" panose="02040503050406030204" pitchFamily="18" charset="0"/>
                        </a:rPr>
                        <m:t>3</m:t>
                      </m:r>
                      <m:r>
                        <a:rPr lang="en-CA" b="0" i="1" smtClean="0">
                          <a:latin typeface="Cambria Math" panose="02040503050406030204" pitchFamily="18" charset="0"/>
                        </a:rPr>
                        <m:t>𝑤</m:t>
                      </m:r>
                      <m:r>
                        <a:rPr lang="en-CA" b="0" i="1" baseline="-25000" smtClean="0">
                          <a:latin typeface="Cambria Math" panose="02040503050406030204" pitchFamily="18" charset="0"/>
                        </a:rPr>
                        <m:t>31</m:t>
                      </m:r>
                    </m:oMath>
                  </m:oMathPara>
                </a14:m>
                <a:endParaRPr lang="en-CA" b="0" baseline="-25000" dirty="0"/>
              </a:p>
              <a:p>
                <a:pPr/>
                <a14:m>
                  <m:oMathPara xmlns:m="http://schemas.openxmlformats.org/officeDocument/2006/math">
                    <m:oMathParaPr>
                      <m:jc m:val="centerGroup"/>
                    </m:oMathParaPr>
                    <m:oMath xmlns:m="http://schemas.openxmlformats.org/officeDocument/2006/math">
                      <m:r>
                        <a:rPr lang="en-CA" i="1">
                          <a:latin typeface="Cambria Math" panose="02040503050406030204" pitchFamily="18" charset="0"/>
                        </a:rPr>
                        <m:t>𝑦</m:t>
                      </m:r>
                      <m:r>
                        <a:rPr lang="en-CA" b="0" i="1" baseline="-25000" smtClean="0">
                          <a:latin typeface="Cambria Math" panose="02040503050406030204" pitchFamily="18" charset="0"/>
                        </a:rPr>
                        <m:t>2</m:t>
                      </m:r>
                      <m:r>
                        <a:rPr lang="en-CA" i="1">
                          <a:latin typeface="Cambria Math" panose="02040503050406030204" pitchFamily="18" charset="0"/>
                        </a:rPr>
                        <m:t>=</m:t>
                      </m:r>
                      <m:r>
                        <a:rPr lang="en-CA" i="1">
                          <a:latin typeface="Cambria Math" panose="02040503050406030204" pitchFamily="18" charset="0"/>
                        </a:rPr>
                        <m:t>𝑥</m:t>
                      </m:r>
                      <m:r>
                        <a:rPr lang="en-CA" i="1" baseline="-25000">
                          <a:latin typeface="Cambria Math" panose="02040503050406030204" pitchFamily="18" charset="0"/>
                        </a:rPr>
                        <m:t>1</m:t>
                      </m:r>
                      <m:r>
                        <a:rPr lang="en-CA" i="1">
                          <a:latin typeface="Cambria Math" panose="02040503050406030204" pitchFamily="18" charset="0"/>
                        </a:rPr>
                        <m:t>𝑤</m:t>
                      </m:r>
                      <m:r>
                        <a:rPr lang="en-CA" i="1" baseline="-25000">
                          <a:latin typeface="Cambria Math" panose="02040503050406030204" pitchFamily="18" charset="0"/>
                        </a:rPr>
                        <m:t>1</m:t>
                      </m:r>
                      <m:r>
                        <a:rPr lang="en-CA" b="0" i="1" baseline="-25000" smtClean="0">
                          <a:latin typeface="Cambria Math" panose="02040503050406030204" pitchFamily="18" charset="0"/>
                        </a:rPr>
                        <m:t>2</m:t>
                      </m:r>
                      <m:r>
                        <a:rPr lang="en-CA" i="1">
                          <a:latin typeface="Cambria Math" panose="02040503050406030204" pitchFamily="18" charset="0"/>
                        </a:rPr>
                        <m:t>+</m:t>
                      </m:r>
                      <m:r>
                        <a:rPr lang="en-CA" i="1">
                          <a:latin typeface="Cambria Math" panose="02040503050406030204" pitchFamily="18" charset="0"/>
                        </a:rPr>
                        <m:t>𝑥</m:t>
                      </m:r>
                      <m:r>
                        <a:rPr lang="en-CA" i="1" baseline="-25000">
                          <a:latin typeface="Cambria Math" panose="02040503050406030204" pitchFamily="18" charset="0"/>
                        </a:rPr>
                        <m:t>2</m:t>
                      </m:r>
                      <m:r>
                        <a:rPr lang="en-CA" i="1">
                          <a:latin typeface="Cambria Math" panose="02040503050406030204" pitchFamily="18" charset="0"/>
                        </a:rPr>
                        <m:t>𝑤</m:t>
                      </m:r>
                      <m:r>
                        <a:rPr lang="en-CA" b="0" i="1" baseline="-25000" smtClean="0">
                          <a:latin typeface="Cambria Math" panose="02040503050406030204" pitchFamily="18" charset="0"/>
                        </a:rPr>
                        <m:t>2</m:t>
                      </m:r>
                      <m:r>
                        <a:rPr lang="en-CA" i="1" baseline="-25000">
                          <a:latin typeface="Cambria Math" panose="02040503050406030204" pitchFamily="18" charset="0"/>
                        </a:rPr>
                        <m:t>2</m:t>
                      </m:r>
                      <m:r>
                        <a:rPr lang="en-CA" i="1">
                          <a:latin typeface="Cambria Math" panose="02040503050406030204" pitchFamily="18" charset="0"/>
                        </a:rPr>
                        <m:t>+</m:t>
                      </m:r>
                      <m:r>
                        <a:rPr lang="en-CA" i="1">
                          <a:latin typeface="Cambria Math" panose="02040503050406030204" pitchFamily="18" charset="0"/>
                        </a:rPr>
                        <m:t>𝑥</m:t>
                      </m:r>
                      <m:r>
                        <a:rPr lang="en-CA" i="1" baseline="-25000">
                          <a:latin typeface="Cambria Math" panose="02040503050406030204" pitchFamily="18" charset="0"/>
                        </a:rPr>
                        <m:t>3</m:t>
                      </m:r>
                      <m:r>
                        <a:rPr lang="en-CA" i="1">
                          <a:latin typeface="Cambria Math" panose="02040503050406030204" pitchFamily="18" charset="0"/>
                        </a:rPr>
                        <m:t>𝑤</m:t>
                      </m:r>
                      <m:r>
                        <a:rPr lang="en-CA" b="0" i="1" baseline="-25000" smtClean="0">
                          <a:latin typeface="Cambria Math" panose="02040503050406030204" pitchFamily="18" charset="0"/>
                        </a:rPr>
                        <m:t>32</m:t>
                      </m:r>
                    </m:oMath>
                  </m:oMathPara>
                </a14:m>
                <a:endParaRPr lang="en-CA" baseline="-25000" dirty="0"/>
              </a:p>
            </p:txBody>
          </p:sp>
        </mc:Choice>
        <mc:Fallback xmlns="">
          <p:sp>
            <p:nvSpPr>
              <p:cNvPr id="2" name="TextBox 1">
                <a:extLst>
                  <a:ext uri="{FF2B5EF4-FFF2-40B4-BE49-F238E27FC236}">
                    <a16:creationId xmlns:a16="http://schemas.microsoft.com/office/drawing/2014/main" id="{769969A4-5AB2-24A9-7BF5-EE474A39A2FE}"/>
                  </a:ext>
                </a:extLst>
              </p:cNvPr>
              <p:cNvSpPr txBox="1">
                <a:spLocks noRot="1" noChangeAspect="1" noMove="1" noResize="1" noEditPoints="1" noAdjustHandles="1" noChangeArrowheads="1" noChangeShapeType="1" noTextEdit="1"/>
              </p:cNvSpPr>
              <p:nvPr/>
            </p:nvSpPr>
            <p:spPr>
              <a:xfrm>
                <a:off x="2849926" y="3779174"/>
                <a:ext cx="2410852" cy="518283"/>
              </a:xfrm>
              <a:prstGeom prst="rect">
                <a:avLst/>
              </a:prstGeom>
              <a:blipFill>
                <a:blip r:embed="rId5"/>
                <a:stretch>
                  <a:fillRect b="-1176"/>
                </a:stretch>
              </a:blipFill>
            </p:spPr>
            <p:txBody>
              <a:bodyPr/>
              <a:lstStyle/>
              <a:p>
                <a:r>
                  <a:rPr lang="en-CA">
                    <a:noFill/>
                  </a:rPr>
                  <a:t> </a:t>
                </a:r>
              </a:p>
            </p:txBody>
          </p:sp>
        </mc:Fallback>
      </mc:AlternateContent>
      <p:pic>
        <p:nvPicPr>
          <p:cNvPr id="5" name="Google Shape;210;p29">
            <a:extLst>
              <a:ext uri="{FF2B5EF4-FFF2-40B4-BE49-F238E27FC236}">
                <a16:creationId xmlns:a16="http://schemas.microsoft.com/office/drawing/2014/main" id="{A7D74D23-F58F-4CCC-43BB-24642F8CAB56}"/>
              </a:ext>
            </a:extLst>
          </p:cNvPr>
          <p:cNvPicPr preferRelativeResize="0"/>
          <p:nvPr/>
        </p:nvPicPr>
        <p:blipFill rotWithShape="1">
          <a:blip r:embed="rId3">
            <a:alphaModFix/>
          </a:blip>
          <a:srcRect l="40325"/>
          <a:stretch/>
        </p:blipFill>
        <p:spPr>
          <a:xfrm>
            <a:off x="5573363" y="1201956"/>
            <a:ext cx="3479197" cy="3271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0"/>
          <p:cNvSpPr txBox="1">
            <a:spLocks noGrp="1"/>
          </p:cNvSpPr>
          <p:nvPr>
            <p:ph type="title"/>
          </p:nvPr>
        </p:nvSpPr>
        <p:spPr>
          <a:xfrm>
            <a:off x="311700" y="445025"/>
            <a:ext cx="866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Fully-connected layers - multi-layer perceptron (MLP)</a:t>
            </a:r>
            <a:endParaRPr/>
          </a:p>
        </p:txBody>
      </p:sp>
      <p:pic>
        <p:nvPicPr>
          <p:cNvPr id="217" name="Google Shape;217;p30"/>
          <p:cNvPicPr preferRelativeResize="0"/>
          <p:nvPr/>
        </p:nvPicPr>
        <p:blipFill>
          <a:blip r:embed="rId3">
            <a:alphaModFix/>
          </a:blip>
          <a:stretch>
            <a:fillRect/>
          </a:stretch>
        </p:blipFill>
        <p:spPr>
          <a:xfrm>
            <a:off x="311700" y="1374226"/>
            <a:ext cx="8338877" cy="3271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1"/>
          <p:cNvSpPr txBox="1">
            <a:spLocks noGrp="1"/>
          </p:cNvSpPr>
          <p:nvPr>
            <p:ph type="title"/>
          </p:nvPr>
        </p:nvSpPr>
        <p:spPr>
          <a:xfrm>
            <a:off x="311700" y="445025"/>
            <a:ext cx="866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Fully-connected layers - multi-layer perceptron (MLP)</a:t>
            </a:r>
            <a:endParaRPr/>
          </a:p>
        </p:txBody>
      </p:sp>
      <p:pic>
        <p:nvPicPr>
          <p:cNvPr id="3" name="Picture 2">
            <a:extLst>
              <a:ext uri="{FF2B5EF4-FFF2-40B4-BE49-F238E27FC236}">
                <a16:creationId xmlns:a16="http://schemas.microsoft.com/office/drawing/2014/main" id="{130DCE78-1122-E1BF-4687-4DBE604B2440}"/>
              </a:ext>
            </a:extLst>
          </p:cNvPr>
          <p:cNvPicPr>
            <a:picLocks noChangeAspect="1"/>
          </p:cNvPicPr>
          <p:nvPr/>
        </p:nvPicPr>
        <p:blipFill>
          <a:blip r:embed="rId3"/>
          <a:stretch>
            <a:fillRect/>
          </a:stretch>
        </p:blipFill>
        <p:spPr>
          <a:xfrm>
            <a:off x="309996" y="1374025"/>
            <a:ext cx="8534400" cy="32766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8" name="Google Shape;228;p32"/>
          <p:cNvPicPr preferRelativeResize="0"/>
          <p:nvPr/>
        </p:nvPicPr>
        <p:blipFill>
          <a:blip r:embed="rId3">
            <a:alphaModFix/>
          </a:blip>
          <a:stretch>
            <a:fillRect/>
          </a:stretch>
        </p:blipFill>
        <p:spPr>
          <a:xfrm>
            <a:off x="311700" y="1374225"/>
            <a:ext cx="8639976" cy="3271361"/>
          </a:xfrm>
          <a:prstGeom prst="rect">
            <a:avLst/>
          </a:prstGeom>
          <a:noFill/>
          <a:ln>
            <a:noFill/>
          </a:ln>
        </p:spPr>
      </p:pic>
      <p:sp>
        <p:nvSpPr>
          <p:cNvPr id="229" name="Google Shape;229;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Nonlinearities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C763B-F8B3-4253-B7C1-713F08E5E8DF}"/>
              </a:ext>
            </a:extLst>
          </p:cNvPr>
          <p:cNvSpPr>
            <a:spLocks noGrp="1"/>
          </p:cNvSpPr>
          <p:nvPr>
            <p:ph type="title"/>
          </p:nvPr>
        </p:nvSpPr>
        <p:spPr>
          <a:xfrm>
            <a:off x="482600" y="241301"/>
            <a:ext cx="8178800" cy="851803"/>
          </a:xfrm>
        </p:spPr>
        <p:txBody>
          <a:bodyPr>
            <a:normAutofit/>
          </a:bodyPr>
          <a:lstStyle/>
          <a:p>
            <a:r>
              <a:rPr lang="en-CA" sz="2700"/>
              <a:t>Introduction</a:t>
            </a:r>
            <a:endParaRPr lang="en-CA" sz="2700" dirty="0"/>
          </a:p>
        </p:txBody>
      </p:sp>
      <p:sp>
        <p:nvSpPr>
          <p:cNvPr id="3" name="Content Placeholder 2">
            <a:extLst>
              <a:ext uri="{FF2B5EF4-FFF2-40B4-BE49-F238E27FC236}">
                <a16:creationId xmlns:a16="http://schemas.microsoft.com/office/drawing/2014/main" id="{7CFA885C-ABA2-49F5-ADE4-4FC8C86C7605}"/>
              </a:ext>
            </a:extLst>
          </p:cNvPr>
          <p:cNvSpPr>
            <a:spLocks noGrp="1"/>
          </p:cNvSpPr>
          <p:nvPr>
            <p:ph idx="1"/>
          </p:nvPr>
        </p:nvSpPr>
        <p:spPr>
          <a:xfrm>
            <a:off x="482600" y="1093103"/>
            <a:ext cx="5868324" cy="3944410"/>
          </a:xfrm>
        </p:spPr>
        <p:txBody>
          <a:bodyPr>
            <a:noAutofit/>
          </a:bodyPr>
          <a:lstStyle/>
          <a:p>
            <a:r>
              <a:rPr lang="en-CA" sz="1500" dirty="0"/>
              <a:t>Instructor: Dr. Jeremy Eng (engj@saskpolytech.ca)</a:t>
            </a:r>
          </a:p>
          <a:p>
            <a:r>
              <a:rPr lang="en-CA" sz="1500" dirty="0"/>
              <a:t>Lead Cloud Applications and Data Instructor at </a:t>
            </a:r>
            <a:r>
              <a:rPr lang="en-CA" sz="1500" dirty="0" err="1"/>
              <a:t>Sask</a:t>
            </a:r>
            <a:r>
              <a:rPr lang="en-CA" sz="1500" dirty="0"/>
              <a:t> Polytech</a:t>
            </a:r>
          </a:p>
          <a:p>
            <a:r>
              <a:rPr lang="en-CA" sz="1500" dirty="0"/>
              <a:t>Born and raised in Saskatoon, Saskatchewan</a:t>
            </a:r>
          </a:p>
          <a:p>
            <a:r>
              <a:rPr lang="en-CA" sz="1500" dirty="0"/>
              <a:t>PhD in Statistics</a:t>
            </a:r>
          </a:p>
          <a:p>
            <a:r>
              <a:rPr lang="en-CA" sz="1500" dirty="0"/>
              <a:t>Research Areas:</a:t>
            </a:r>
          </a:p>
          <a:p>
            <a:pPr lvl="1">
              <a:lnSpc>
                <a:spcPct val="100000"/>
              </a:lnSpc>
              <a:spcBef>
                <a:spcPts val="600"/>
              </a:spcBef>
              <a:spcAft>
                <a:spcPts val="600"/>
              </a:spcAft>
            </a:pPr>
            <a:r>
              <a:rPr lang="en-CA" sz="1350" dirty="0"/>
              <a:t>Big data simulations involving Monte Carlo techniques</a:t>
            </a:r>
          </a:p>
          <a:p>
            <a:pPr lvl="1">
              <a:spcBef>
                <a:spcPts val="600"/>
              </a:spcBef>
              <a:spcAft>
                <a:spcPts val="600"/>
              </a:spcAft>
            </a:pPr>
            <a:r>
              <a:rPr lang="en-CA" sz="1350" dirty="0"/>
              <a:t>Developing and applying machine learning techniques to model COVID-19 spread in Saskatchewan and Canada (PMCMC)</a:t>
            </a:r>
          </a:p>
          <a:p>
            <a:r>
              <a:rPr lang="en-CA" sz="1500" dirty="0"/>
              <a:t>Microsoft Certified Trainer</a:t>
            </a:r>
          </a:p>
          <a:p>
            <a:r>
              <a:rPr lang="en-CA" sz="1500" dirty="0"/>
              <a:t>LinkedIn: </a:t>
            </a:r>
            <a:r>
              <a:rPr lang="en-CA" sz="1500" dirty="0">
                <a:hlinkClick r:id="rId3"/>
              </a:rPr>
              <a:t>https://www.linkedin.com/in/jeremy-eng-sk/</a:t>
            </a:r>
            <a:endParaRPr lang="en-CA" sz="1500" dirty="0"/>
          </a:p>
          <a:p>
            <a:endParaRPr lang="en-US" sz="1500" dirty="0"/>
          </a:p>
          <a:p>
            <a:endParaRPr lang="en-CA" sz="1500" dirty="0"/>
          </a:p>
          <a:p>
            <a:endParaRPr lang="en-CA" sz="1500" dirty="0"/>
          </a:p>
        </p:txBody>
      </p:sp>
      <p:pic>
        <p:nvPicPr>
          <p:cNvPr id="12" name="Picture 11" descr="A person with the arms crossed&#10;&#10;Description automatically generated with medium confidence">
            <a:extLst>
              <a:ext uri="{FF2B5EF4-FFF2-40B4-BE49-F238E27FC236}">
                <a16:creationId xmlns:a16="http://schemas.microsoft.com/office/drawing/2014/main" id="{9C469F5E-E8B2-4BE4-B102-555C9395D4ED}"/>
              </a:ext>
            </a:extLst>
          </p:cNvPr>
          <p:cNvPicPr>
            <a:picLocks noChangeAspect="1"/>
          </p:cNvPicPr>
          <p:nvPr/>
        </p:nvPicPr>
        <p:blipFill>
          <a:blip r:embed="rId4"/>
          <a:stretch>
            <a:fillRect/>
          </a:stretch>
        </p:blipFill>
        <p:spPr>
          <a:xfrm>
            <a:off x="6350924" y="1799684"/>
            <a:ext cx="2517516" cy="2517516"/>
          </a:xfrm>
          <a:prstGeom prst="rect">
            <a:avLst/>
          </a:prstGeom>
        </p:spPr>
      </p:pic>
    </p:spTree>
    <p:extLst>
      <p:ext uri="{BB962C8B-B14F-4D97-AF65-F5344CB8AC3E}">
        <p14:creationId xmlns:p14="http://schemas.microsoft.com/office/powerpoint/2010/main" val="27105706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Nonlinearities - common functions</a:t>
            </a:r>
            <a:endParaRPr/>
          </a:p>
        </p:txBody>
      </p:sp>
      <p:grpSp>
        <p:nvGrpSpPr>
          <p:cNvPr id="235" name="Google Shape;235;p33"/>
          <p:cNvGrpSpPr/>
          <p:nvPr/>
        </p:nvGrpSpPr>
        <p:grpSpPr>
          <a:xfrm>
            <a:off x="-56562" y="1355975"/>
            <a:ext cx="9104713" cy="3107675"/>
            <a:chOff x="-12" y="1287275"/>
            <a:chExt cx="9104713" cy="3107675"/>
          </a:xfrm>
        </p:grpSpPr>
        <p:grpSp>
          <p:nvGrpSpPr>
            <p:cNvPr id="236" name="Google Shape;236;p33"/>
            <p:cNvGrpSpPr/>
            <p:nvPr/>
          </p:nvGrpSpPr>
          <p:grpSpPr>
            <a:xfrm>
              <a:off x="-12" y="1287275"/>
              <a:ext cx="2231700" cy="3107675"/>
              <a:chOff x="-12" y="1287275"/>
              <a:chExt cx="2231700" cy="3107675"/>
            </a:xfrm>
          </p:grpSpPr>
          <p:pic>
            <p:nvPicPr>
              <p:cNvPr id="237" name="Google Shape;237;p33" descr="relu(u)_i= max(u_i, 0)"/>
              <p:cNvPicPr preferRelativeResize="0"/>
              <p:nvPr/>
            </p:nvPicPr>
            <p:blipFill>
              <a:blip r:embed="rId3">
                <a:alphaModFix/>
              </a:blip>
              <a:stretch>
                <a:fillRect/>
              </a:stretch>
            </p:blipFill>
            <p:spPr>
              <a:xfrm>
                <a:off x="320513" y="1719900"/>
                <a:ext cx="1590675" cy="180975"/>
              </a:xfrm>
              <a:prstGeom prst="rect">
                <a:avLst/>
              </a:prstGeom>
              <a:noFill/>
              <a:ln>
                <a:noFill/>
              </a:ln>
            </p:spPr>
          </p:pic>
          <p:pic>
            <p:nvPicPr>
              <p:cNvPr id="238" name="Google Shape;238;p33"/>
              <p:cNvPicPr preferRelativeResize="0"/>
              <p:nvPr/>
            </p:nvPicPr>
            <p:blipFill>
              <a:blip r:embed="rId4">
                <a:alphaModFix/>
              </a:blip>
              <a:stretch>
                <a:fillRect/>
              </a:stretch>
            </p:blipFill>
            <p:spPr>
              <a:xfrm>
                <a:off x="53525" y="1966650"/>
                <a:ext cx="2124675" cy="1826368"/>
              </a:xfrm>
              <a:prstGeom prst="rect">
                <a:avLst/>
              </a:prstGeom>
              <a:noFill/>
              <a:ln>
                <a:noFill/>
              </a:ln>
            </p:spPr>
          </p:pic>
          <p:sp>
            <p:nvSpPr>
              <p:cNvPr id="239" name="Google Shape;239;p33"/>
              <p:cNvSpPr txBox="1"/>
              <p:nvPr/>
            </p:nvSpPr>
            <p:spPr>
              <a:xfrm>
                <a:off x="-12" y="1287275"/>
                <a:ext cx="2231700" cy="27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ReLU</a:t>
                </a:r>
                <a:endParaRPr sz="1800" b="1"/>
              </a:p>
            </p:txBody>
          </p:sp>
          <p:sp>
            <p:nvSpPr>
              <p:cNvPr id="240" name="Google Shape;240;p33"/>
              <p:cNvSpPr txBox="1"/>
              <p:nvPr/>
            </p:nvSpPr>
            <p:spPr>
              <a:xfrm>
                <a:off x="102150" y="3637450"/>
                <a:ext cx="2027400" cy="757500"/>
              </a:xfrm>
              <a:prstGeom prst="rect">
                <a:avLst/>
              </a:prstGeom>
              <a:noFill/>
              <a:ln>
                <a:noFill/>
              </a:ln>
            </p:spPr>
            <p:txBody>
              <a:bodyPr spcFirstLastPara="1" wrap="square" lIns="91425" tIns="91425" rIns="91425" bIns="91425" anchor="t" anchorCtr="0">
                <a:noAutofit/>
              </a:bodyPr>
              <a:lstStyle/>
              <a:p>
                <a:pPr marL="182880" lvl="0" indent="-121919" algn="l" rtl="0">
                  <a:spcBef>
                    <a:spcPts val="0"/>
                  </a:spcBef>
                  <a:spcAft>
                    <a:spcPts val="0"/>
                  </a:spcAft>
                  <a:buClr>
                    <a:srgbClr val="38761D"/>
                  </a:buClr>
                  <a:buSzPts val="1200"/>
                  <a:buChar char="●"/>
                </a:pPr>
                <a:r>
                  <a:rPr lang="en" sz="1200">
                    <a:solidFill>
                      <a:srgbClr val="38761D"/>
                    </a:solidFill>
                  </a:rPr>
                  <a:t>Works well in practice</a:t>
                </a:r>
                <a:endParaRPr sz="1200">
                  <a:solidFill>
                    <a:srgbClr val="38761D"/>
                  </a:solidFill>
                </a:endParaRPr>
              </a:p>
              <a:p>
                <a:pPr marL="182880" lvl="0" indent="-121919" algn="l" rtl="0">
                  <a:spcBef>
                    <a:spcPts val="0"/>
                  </a:spcBef>
                  <a:spcAft>
                    <a:spcPts val="0"/>
                  </a:spcAft>
                  <a:buClr>
                    <a:srgbClr val="38761D"/>
                  </a:buClr>
                  <a:buSzPts val="1200"/>
                  <a:buChar char="●"/>
                </a:pPr>
                <a:r>
                  <a:rPr lang="en" sz="1200">
                    <a:solidFill>
                      <a:srgbClr val="38761D"/>
                    </a:solidFill>
                  </a:rPr>
                  <a:t>Computationally efficient</a:t>
                </a:r>
                <a:endParaRPr sz="1200">
                  <a:solidFill>
                    <a:srgbClr val="38761D"/>
                  </a:solidFill>
                </a:endParaRPr>
              </a:p>
              <a:p>
                <a:pPr marL="182880" lvl="0" indent="-121919" algn="l" rtl="0">
                  <a:spcBef>
                    <a:spcPts val="0"/>
                  </a:spcBef>
                  <a:spcAft>
                    <a:spcPts val="0"/>
                  </a:spcAft>
                  <a:buClr>
                    <a:srgbClr val="FF0000"/>
                  </a:buClr>
                  <a:buSzPts val="1200"/>
                  <a:buChar char="●"/>
                </a:pPr>
                <a:r>
                  <a:rPr lang="en" sz="1200">
                    <a:solidFill>
                      <a:srgbClr val="FF0000"/>
                    </a:solidFill>
                  </a:rPr>
                  <a:t>Dying ReLU problem</a:t>
                </a:r>
                <a:endParaRPr sz="1200">
                  <a:solidFill>
                    <a:srgbClr val="FF0000"/>
                  </a:solidFill>
                </a:endParaRPr>
              </a:p>
            </p:txBody>
          </p:sp>
        </p:grpSp>
        <p:grpSp>
          <p:nvGrpSpPr>
            <p:cNvPr id="241" name="Google Shape;241;p33"/>
            <p:cNvGrpSpPr/>
            <p:nvPr/>
          </p:nvGrpSpPr>
          <p:grpSpPr>
            <a:xfrm>
              <a:off x="2291000" y="1287275"/>
              <a:ext cx="2231700" cy="3107675"/>
              <a:chOff x="2291000" y="1287275"/>
              <a:chExt cx="2231700" cy="3107675"/>
            </a:xfrm>
          </p:grpSpPr>
          <p:pic>
            <p:nvPicPr>
              <p:cNvPr id="242" name="Google Shape;242;p33" descr="sigm(u)_i= \frac{1}{1 + e^{-u_i} }"/>
              <p:cNvPicPr preferRelativeResize="0"/>
              <p:nvPr/>
            </p:nvPicPr>
            <p:blipFill>
              <a:blip r:embed="rId5">
                <a:alphaModFix/>
              </a:blip>
              <a:stretch>
                <a:fillRect/>
              </a:stretch>
            </p:blipFill>
            <p:spPr>
              <a:xfrm>
                <a:off x="2654375" y="1624650"/>
                <a:ext cx="1504950" cy="371475"/>
              </a:xfrm>
              <a:prstGeom prst="rect">
                <a:avLst/>
              </a:prstGeom>
              <a:noFill/>
              <a:ln>
                <a:noFill/>
              </a:ln>
            </p:spPr>
          </p:pic>
          <p:pic>
            <p:nvPicPr>
              <p:cNvPr id="243" name="Google Shape;243;p33"/>
              <p:cNvPicPr preferRelativeResize="0"/>
              <p:nvPr/>
            </p:nvPicPr>
            <p:blipFill>
              <a:blip r:embed="rId6">
                <a:alphaModFix/>
              </a:blip>
              <a:stretch>
                <a:fillRect/>
              </a:stretch>
            </p:blipFill>
            <p:spPr>
              <a:xfrm>
                <a:off x="2344512" y="1966650"/>
                <a:ext cx="2124675" cy="1826375"/>
              </a:xfrm>
              <a:prstGeom prst="rect">
                <a:avLst/>
              </a:prstGeom>
              <a:noFill/>
              <a:ln>
                <a:noFill/>
              </a:ln>
            </p:spPr>
          </p:pic>
          <p:sp>
            <p:nvSpPr>
              <p:cNvPr id="244" name="Google Shape;244;p33"/>
              <p:cNvSpPr txBox="1"/>
              <p:nvPr/>
            </p:nvSpPr>
            <p:spPr>
              <a:xfrm>
                <a:off x="2291000" y="1287275"/>
                <a:ext cx="2231700" cy="27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Sigmoid</a:t>
                </a:r>
                <a:endParaRPr sz="1800" b="1"/>
              </a:p>
            </p:txBody>
          </p:sp>
          <p:sp>
            <p:nvSpPr>
              <p:cNvPr id="245" name="Google Shape;245;p33"/>
              <p:cNvSpPr txBox="1"/>
              <p:nvPr/>
            </p:nvSpPr>
            <p:spPr>
              <a:xfrm>
                <a:off x="2393150" y="3637450"/>
                <a:ext cx="2027400" cy="757500"/>
              </a:xfrm>
              <a:prstGeom prst="rect">
                <a:avLst/>
              </a:prstGeom>
              <a:noFill/>
              <a:ln>
                <a:noFill/>
              </a:ln>
            </p:spPr>
            <p:txBody>
              <a:bodyPr spcFirstLastPara="1" wrap="square" lIns="91425" tIns="91425" rIns="91425" bIns="91425" anchor="t" anchorCtr="0">
                <a:noAutofit/>
              </a:bodyPr>
              <a:lstStyle/>
              <a:p>
                <a:pPr marL="182880" lvl="0" indent="-121919" algn="l" rtl="0">
                  <a:spcBef>
                    <a:spcPts val="0"/>
                  </a:spcBef>
                  <a:spcAft>
                    <a:spcPts val="0"/>
                  </a:spcAft>
                  <a:buClr>
                    <a:srgbClr val="38761D"/>
                  </a:buClr>
                  <a:buSzPts val="1200"/>
                  <a:buChar char="●"/>
                </a:pPr>
                <a:r>
                  <a:rPr lang="en" sz="1200">
                    <a:solidFill>
                      <a:srgbClr val="38761D"/>
                    </a:solidFill>
                  </a:rPr>
                  <a:t>Outputs between (0, 1)</a:t>
                </a:r>
                <a:endParaRPr sz="1200">
                  <a:solidFill>
                    <a:srgbClr val="38761D"/>
                  </a:solidFill>
                </a:endParaRPr>
              </a:p>
              <a:p>
                <a:pPr marL="182880" lvl="0" indent="-121919" algn="l" rtl="0">
                  <a:spcBef>
                    <a:spcPts val="0"/>
                  </a:spcBef>
                  <a:spcAft>
                    <a:spcPts val="0"/>
                  </a:spcAft>
                  <a:buClr>
                    <a:srgbClr val="FF0000"/>
                  </a:buClr>
                  <a:buSzPts val="1200"/>
                  <a:buChar char="●"/>
                </a:pPr>
                <a:r>
                  <a:rPr lang="en" sz="1200">
                    <a:solidFill>
                      <a:srgbClr val="FF0000"/>
                    </a:solidFill>
                  </a:rPr>
                  <a:t>Vanishing gradients</a:t>
                </a:r>
                <a:endParaRPr sz="1200">
                  <a:solidFill>
                    <a:srgbClr val="FF0000"/>
                  </a:solidFill>
                </a:endParaRPr>
              </a:p>
              <a:p>
                <a:pPr marL="182880" lvl="0" indent="-121919" algn="l" rtl="0">
                  <a:spcBef>
                    <a:spcPts val="0"/>
                  </a:spcBef>
                  <a:spcAft>
                    <a:spcPts val="0"/>
                  </a:spcAft>
                  <a:buClr>
                    <a:srgbClr val="FF0000"/>
                  </a:buClr>
                  <a:buSzPts val="1200"/>
                  <a:buChar char="●"/>
                </a:pPr>
                <a:r>
                  <a:rPr lang="en" sz="1200">
                    <a:solidFill>
                      <a:srgbClr val="FF0000"/>
                    </a:solidFill>
                  </a:rPr>
                  <a:t>Not zero-centered</a:t>
                </a:r>
                <a:endParaRPr sz="1200">
                  <a:solidFill>
                    <a:srgbClr val="FF0000"/>
                  </a:solidFill>
                </a:endParaRPr>
              </a:p>
            </p:txBody>
          </p:sp>
        </p:grpSp>
        <p:grpSp>
          <p:nvGrpSpPr>
            <p:cNvPr id="246" name="Google Shape;246;p33"/>
            <p:cNvGrpSpPr/>
            <p:nvPr/>
          </p:nvGrpSpPr>
          <p:grpSpPr>
            <a:xfrm>
              <a:off x="4582000" y="1287275"/>
              <a:ext cx="2231700" cy="3107675"/>
              <a:chOff x="4582000" y="1287275"/>
              <a:chExt cx="2231700" cy="3107675"/>
            </a:xfrm>
          </p:grpSpPr>
          <p:pic>
            <p:nvPicPr>
              <p:cNvPr id="247" name="Google Shape;247;p33" descr="tanh(u)_i= \frac{e^{u_i} - e^{-u_i} }{e^{u_i} + e^{-u_i} }"/>
              <p:cNvPicPr preferRelativeResize="0"/>
              <p:nvPr/>
            </p:nvPicPr>
            <p:blipFill>
              <a:blip r:embed="rId7">
                <a:alphaModFix/>
              </a:blip>
              <a:stretch>
                <a:fillRect/>
              </a:stretch>
            </p:blipFill>
            <p:spPr>
              <a:xfrm>
                <a:off x="4897750" y="1589550"/>
                <a:ext cx="1600200" cy="371475"/>
              </a:xfrm>
              <a:prstGeom prst="rect">
                <a:avLst/>
              </a:prstGeom>
              <a:noFill/>
              <a:ln>
                <a:noFill/>
              </a:ln>
            </p:spPr>
          </p:pic>
          <p:pic>
            <p:nvPicPr>
              <p:cNvPr id="248" name="Google Shape;248;p33"/>
              <p:cNvPicPr preferRelativeResize="0"/>
              <p:nvPr/>
            </p:nvPicPr>
            <p:blipFill>
              <a:blip r:embed="rId8">
                <a:alphaModFix/>
              </a:blip>
              <a:stretch>
                <a:fillRect/>
              </a:stretch>
            </p:blipFill>
            <p:spPr>
              <a:xfrm>
                <a:off x="4659825" y="1985800"/>
                <a:ext cx="2076050" cy="1581098"/>
              </a:xfrm>
              <a:prstGeom prst="rect">
                <a:avLst/>
              </a:prstGeom>
              <a:noFill/>
              <a:ln>
                <a:noFill/>
              </a:ln>
            </p:spPr>
          </p:pic>
          <p:sp>
            <p:nvSpPr>
              <p:cNvPr id="249" name="Google Shape;249;p33"/>
              <p:cNvSpPr txBox="1"/>
              <p:nvPr/>
            </p:nvSpPr>
            <p:spPr>
              <a:xfrm>
                <a:off x="4582000" y="1287275"/>
                <a:ext cx="2231700" cy="27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Tanh</a:t>
                </a:r>
                <a:endParaRPr sz="1800" b="1"/>
              </a:p>
            </p:txBody>
          </p:sp>
          <p:sp>
            <p:nvSpPr>
              <p:cNvPr id="250" name="Google Shape;250;p33"/>
              <p:cNvSpPr txBox="1"/>
              <p:nvPr/>
            </p:nvSpPr>
            <p:spPr>
              <a:xfrm>
                <a:off x="4684125" y="3637450"/>
                <a:ext cx="2027400" cy="757500"/>
              </a:xfrm>
              <a:prstGeom prst="rect">
                <a:avLst/>
              </a:prstGeom>
              <a:noFill/>
              <a:ln>
                <a:noFill/>
              </a:ln>
            </p:spPr>
            <p:txBody>
              <a:bodyPr spcFirstLastPara="1" wrap="square" lIns="91425" tIns="91425" rIns="91425" bIns="91425" anchor="t" anchorCtr="0">
                <a:noAutofit/>
              </a:bodyPr>
              <a:lstStyle/>
              <a:p>
                <a:pPr marL="182880" lvl="0" indent="-121919" algn="l" rtl="0">
                  <a:spcBef>
                    <a:spcPts val="0"/>
                  </a:spcBef>
                  <a:spcAft>
                    <a:spcPts val="0"/>
                  </a:spcAft>
                  <a:buClr>
                    <a:srgbClr val="38761D"/>
                  </a:buClr>
                  <a:buSzPts val="1200"/>
                  <a:buChar char="●"/>
                </a:pPr>
                <a:r>
                  <a:rPr lang="en" sz="1200">
                    <a:solidFill>
                      <a:srgbClr val="38761D"/>
                    </a:solidFill>
                  </a:rPr>
                  <a:t>Outputs between (-1, 1)</a:t>
                </a:r>
                <a:endParaRPr sz="1200">
                  <a:solidFill>
                    <a:srgbClr val="38761D"/>
                  </a:solidFill>
                </a:endParaRPr>
              </a:p>
              <a:p>
                <a:pPr marL="182880" lvl="0" indent="-121919" algn="l" rtl="0">
                  <a:spcBef>
                    <a:spcPts val="0"/>
                  </a:spcBef>
                  <a:spcAft>
                    <a:spcPts val="0"/>
                  </a:spcAft>
                  <a:buClr>
                    <a:srgbClr val="38761D"/>
                  </a:buClr>
                  <a:buSzPts val="1200"/>
                  <a:buChar char="●"/>
                </a:pPr>
                <a:r>
                  <a:rPr lang="en" sz="1200">
                    <a:solidFill>
                      <a:srgbClr val="38761D"/>
                    </a:solidFill>
                  </a:rPr>
                  <a:t>Zero-centered</a:t>
                </a:r>
                <a:endParaRPr sz="1200">
                  <a:solidFill>
                    <a:srgbClr val="38761D"/>
                  </a:solidFill>
                </a:endParaRPr>
              </a:p>
              <a:p>
                <a:pPr marL="182880" lvl="0" indent="-121919" algn="l" rtl="0">
                  <a:spcBef>
                    <a:spcPts val="0"/>
                  </a:spcBef>
                  <a:spcAft>
                    <a:spcPts val="0"/>
                  </a:spcAft>
                  <a:buClr>
                    <a:srgbClr val="FF0000"/>
                  </a:buClr>
                  <a:buSzPts val="1200"/>
                  <a:buChar char="●"/>
                </a:pPr>
                <a:r>
                  <a:rPr lang="en" sz="1200">
                    <a:solidFill>
                      <a:srgbClr val="FF0000"/>
                    </a:solidFill>
                  </a:rPr>
                  <a:t>Vanishing gradients</a:t>
                </a:r>
                <a:endParaRPr sz="1200">
                  <a:solidFill>
                    <a:srgbClr val="FF0000"/>
                  </a:solidFill>
                </a:endParaRPr>
              </a:p>
            </p:txBody>
          </p:sp>
        </p:grpSp>
        <p:grpSp>
          <p:nvGrpSpPr>
            <p:cNvPr id="251" name="Google Shape;251;p33"/>
            <p:cNvGrpSpPr/>
            <p:nvPr/>
          </p:nvGrpSpPr>
          <p:grpSpPr>
            <a:xfrm>
              <a:off x="6873000" y="1287275"/>
              <a:ext cx="2231700" cy="3107675"/>
              <a:chOff x="6873000" y="1287275"/>
              <a:chExt cx="2231700" cy="3107675"/>
            </a:xfrm>
          </p:grpSpPr>
          <p:pic>
            <p:nvPicPr>
              <p:cNvPr id="252" name="Google Shape;252;p33" descr="softmax(u)_i= \frac{e^{u_i}}{\sum_{k=1}^n e^{u_k}}"/>
              <p:cNvPicPr preferRelativeResize="0"/>
              <p:nvPr/>
            </p:nvPicPr>
            <p:blipFill>
              <a:blip r:embed="rId9">
                <a:alphaModFix/>
              </a:blip>
              <a:stretch>
                <a:fillRect/>
              </a:stretch>
            </p:blipFill>
            <p:spPr>
              <a:xfrm>
                <a:off x="7055400" y="1570500"/>
                <a:ext cx="1866900" cy="409575"/>
              </a:xfrm>
              <a:prstGeom prst="rect">
                <a:avLst/>
              </a:prstGeom>
              <a:noFill/>
              <a:ln>
                <a:noFill/>
              </a:ln>
            </p:spPr>
          </p:pic>
          <p:sp>
            <p:nvSpPr>
              <p:cNvPr id="253" name="Google Shape;253;p33"/>
              <p:cNvSpPr txBox="1"/>
              <p:nvPr/>
            </p:nvSpPr>
            <p:spPr>
              <a:xfrm>
                <a:off x="6873000" y="1287275"/>
                <a:ext cx="2231700" cy="27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Softmax</a:t>
                </a:r>
                <a:endParaRPr sz="1800" b="1"/>
              </a:p>
            </p:txBody>
          </p:sp>
          <p:pic>
            <p:nvPicPr>
              <p:cNvPr id="254" name="Google Shape;254;p33"/>
              <p:cNvPicPr preferRelativeResize="0"/>
              <p:nvPr/>
            </p:nvPicPr>
            <p:blipFill>
              <a:blip r:embed="rId10">
                <a:alphaModFix/>
              </a:blip>
              <a:stretch>
                <a:fillRect/>
              </a:stretch>
            </p:blipFill>
            <p:spPr>
              <a:xfrm>
                <a:off x="6898463" y="2105800"/>
                <a:ext cx="2180775" cy="1470625"/>
              </a:xfrm>
              <a:prstGeom prst="rect">
                <a:avLst/>
              </a:prstGeom>
              <a:noFill/>
              <a:ln>
                <a:noFill/>
              </a:ln>
            </p:spPr>
          </p:pic>
          <p:sp>
            <p:nvSpPr>
              <p:cNvPr id="255" name="Google Shape;255;p33"/>
              <p:cNvSpPr txBox="1"/>
              <p:nvPr/>
            </p:nvSpPr>
            <p:spPr>
              <a:xfrm>
                <a:off x="6975150" y="3637450"/>
                <a:ext cx="2027400" cy="757500"/>
              </a:xfrm>
              <a:prstGeom prst="rect">
                <a:avLst/>
              </a:prstGeom>
              <a:noFill/>
              <a:ln>
                <a:noFill/>
              </a:ln>
            </p:spPr>
            <p:txBody>
              <a:bodyPr spcFirstLastPara="1" wrap="square" lIns="91425" tIns="91425" rIns="91425" bIns="91425" anchor="t" anchorCtr="0">
                <a:noAutofit/>
              </a:bodyPr>
              <a:lstStyle/>
              <a:p>
                <a:pPr marL="182880" lvl="0" indent="-121919" algn="l" rtl="0">
                  <a:spcBef>
                    <a:spcPts val="0"/>
                  </a:spcBef>
                  <a:spcAft>
                    <a:spcPts val="0"/>
                  </a:spcAft>
                  <a:buClr>
                    <a:srgbClr val="38761D"/>
                  </a:buClr>
                  <a:buSzPts val="1200"/>
                  <a:buChar char="●"/>
                </a:pPr>
                <a:r>
                  <a:rPr lang="en" sz="1200">
                    <a:solidFill>
                      <a:srgbClr val="38761D"/>
                    </a:solidFill>
                  </a:rPr>
                  <a:t>Outputs sum to 1 (good for class probabilities)</a:t>
                </a:r>
                <a:endParaRPr sz="1200">
                  <a:solidFill>
                    <a:srgbClr val="38761D"/>
                  </a:solidFill>
                </a:endParaRPr>
              </a:p>
              <a:p>
                <a:pPr marL="182880" lvl="0" indent="-121919" algn="l" rtl="0">
                  <a:spcBef>
                    <a:spcPts val="0"/>
                  </a:spcBef>
                  <a:spcAft>
                    <a:spcPts val="0"/>
                  </a:spcAft>
                  <a:buClr>
                    <a:srgbClr val="FF0000"/>
                  </a:buClr>
                  <a:buSzPts val="1200"/>
                  <a:buChar char="●"/>
                </a:pPr>
                <a:r>
                  <a:rPr lang="en" sz="1200">
                    <a:solidFill>
                      <a:srgbClr val="FF0000"/>
                    </a:solidFill>
                  </a:rPr>
                  <a:t>Less useful for hidden layers</a:t>
                </a:r>
                <a:endParaRPr sz="1200">
                  <a:solidFill>
                    <a:srgbClr val="FF0000"/>
                  </a:solidFill>
                </a:endParaRPr>
              </a:p>
            </p:txBody>
          </p:sp>
          <p:sp>
            <p:nvSpPr>
              <p:cNvPr id="256" name="Google Shape;256;p33"/>
              <p:cNvSpPr txBox="1"/>
              <p:nvPr/>
            </p:nvSpPr>
            <p:spPr>
              <a:xfrm>
                <a:off x="6873000" y="1952750"/>
                <a:ext cx="1302600" cy="29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i="1"/>
                  <a:t>*Shown for 2 inputs</a:t>
                </a:r>
                <a:endParaRPr sz="1000" i="1"/>
              </a:p>
            </p:txBody>
          </p:sp>
        </p:gr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universal approximation theorem</a:t>
            </a:r>
            <a:endParaRPr/>
          </a:p>
        </p:txBody>
      </p:sp>
      <p:sp>
        <p:nvSpPr>
          <p:cNvPr id="262" name="Google Shape;262;p34"/>
          <p:cNvSpPr txBox="1">
            <a:spLocks noGrp="1"/>
          </p:cNvSpPr>
          <p:nvPr>
            <p:ph type="body" idx="1"/>
          </p:nvPr>
        </p:nvSpPr>
        <p:spPr>
          <a:xfrm>
            <a:off x="311700" y="1152475"/>
            <a:ext cx="4376678"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600" b="1" dirty="0"/>
              <a:t>Theorem</a:t>
            </a:r>
            <a:r>
              <a:rPr lang="en" sz="1600" dirty="0"/>
              <a:t>: a neural network with 1 hidden layer can approximate </a:t>
            </a:r>
            <a:r>
              <a:rPr lang="en" sz="1600" i="1" dirty="0"/>
              <a:t>any</a:t>
            </a:r>
            <a:r>
              <a:rPr lang="en" sz="1600" dirty="0"/>
              <a:t> function, if the width of the network (number of hidden units) can be arbitrarily large</a:t>
            </a:r>
            <a:endParaRPr sz="1600" dirty="0"/>
          </a:p>
          <a:p>
            <a:pPr marL="457200" lvl="0" indent="-342900" algn="l" rtl="0">
              <a:spcBef>
                <a:spcPts val="0"/>
              </a:spcBef>
              <a:spcAft>
                <a:spcPts val="0"/>
              </a:spcAft>
              <a:buSzPts val="1800"/>
              <a:buChar char="-"/>
            </a:pPr>
            <a:r>
              <a:rPr lang="en" sz="1600" dirty="0"/>
              <a:t>In practice, networks that are </a:t>
            </a:r>
            <a:r>
              <a:rPr lang="en" sz="1600" i="1" dirty="0"/>
              <a:t>deep</a:t>
            </a:r>
            <a:r>
              <a:rPr lang="en" sz="1600" dirty="0"/>
              <a:t> (many hidden layers) are much more effective at learning and converge to better solutions</a:t>
            </a:r>
            <a:endParaRPr sz="1600" dirty="0"/>
          </a:p>
          <a:p>
            <a:pPr marL="457200" lvl="0" indent="-342900" algn="l" rtl="0">
              <a:spcBef>
                <a:spcPts val="0"/>
              </a:spcBef>
              <a:spcAft>
                <a:spcPts val="0"/>
              </a:spcAft>
              <a:buSzPts val="1800"/>
              <a:buChar char="-"/>
            </a:pPr>
            <a:r>
              <a:rPr lang="en" sz="1600" dirty="0"/>
              <a:t>There is a corresponding universal approximation theorem for depth as well</a:t>
            </a:r>
            <a:endParaRPr sz="1600" dirty="0"/>
          </a:p>
        </p:txBody>
      </p:sp>
      <p:pic>
        <p:nvPicPr>
          <p:cNvPr id="2050" name="Picture 2">
            <a:extLst>
              <a:ext uri="{FF2B5EF4-FFF2-40B4-BE49-F238E27FC236}">
                <a16:creationId xmlns:a16="http://schemas.microsoft.com/office/drawing/2014/main" id="{B460FD88-675A-6D5D-42B6-2FE5801A3B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4073" y="2636720"/>
            <a:ext cx="3063267" cy="242664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3711775-A37C-7D03-74E4-78FEA9089D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1801" y="1077284"/>
            <a:ext cx="2707809" cy="14944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Architecture decisions</a:t>
            </a:r>
            <a:endParaRPr/>
          </a:p>
        </p:txBody>
      </p:sp>
      <p:sp>
        <p:nvSpPr>
          <p:cNvPr id="268" name="Google Shape;268;p35"/>
          <p:cNvSpPr txBox="1">
            <a:spLocks noGrp="1"/>
          </p:cNvSpPr>
          <p:nvPr>
            <p:ph type="body" idx="1"/>
          </p:nvPr>
        </p:nvSpPr>
        <p:spPr>
          <a:xfrm>
            <a:off x="311700" y="1152475"/>
            <a:ext cx="6307500" cy="377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Several questions arise:</a:t>
            </a:r>
            <a:endParaRPr dirty="0"/>
          </a:p>
          <a:p>
            <a:pPr marL="914400" lvl="1" indent="-317500" algn="l" rtl="0">
              <a:spcBef>
                <a:spcPts val="0"/>
              </a:spcBef>
              <a:spcAft>
                <a:spcPts val="0"/>
              </a:spcAft>
              <a:buSzPts val="1400"/>
              <a:buChar char="-"/>
            </a:pPr>
            <a:r>
              <a:rPr lang="en" dirty="0"/>
              <a:t>How many layers?</a:t>
            </a:r>
            <a:endParaRPr dirty="0"/>
          </a:p>
          <a:p>
            <a:pPr marL="914400" lvl="1" indent="-317500" algn="l" rtl="0">
              <a:spcBef>
                <a:spcPts val="0"/>
              </a:spcBef>
              <a:spcAft>
                <a:spcPts val="0"/>
              </a:spcAft>
              <a:buSzPts val="1400"/>
              <a:buChar char="-"/>
            </a:pPr>
            <a:r>
              <a:rPr lang="en" dirty="0"/>
              <a:t>What layer functions?</a:t>
            </a:r>
            <a:endParaRPr dirty="0"/>
          </a:p>
          <a:p>
            <a:pPr marL="914400" lvl="1" indent="-317500" algn="l" rtl="0">
              <a:spcBef>
                <a:spcPts val="0"/>
              </a:spcBef>
              <a:spcAft>
                <a:spcPts val="0"/>
              </a:spcAft>
              <a:buSzPts val="1400"/>
              <a:buChar char="-"/>
            </a:pPr>
            <a:r>
              <a:rPr lang="en" dirty="0"/>
              <a:t>How many units?</a:t>
            </a:r>
            <a:endParaRPr dirty="0"/>
          </a:p>
          <a:p>
            <a:pPr marL="457200" lvl="0" indent="-342900" algn="l" rtl="0">
              <a:spcBef>
                <a:spcPts val="0"/>
              </a:spcBef>
              <a:spcAft>
                <a:spcPts val="0"/>
              </a:spcAft>
              <a:buSzPts val="1800"/>
              <a:buChar char="-"/>
            </a:pPr>
            <a:r>
              <a:rPr lang="en" dirty="0"/>
              <a:t>Some answers:</a:t>
            </a:r>
            <a:endParaRPr dirty="0"/>
          </a:p>
          <a:p>
            <a:pPr marL="914400" lvl="1" indent="-317500" algn="l" rtl="0">
              <a:spcBef>
                <a:spcPts val="0"/>
              </a:spcBef>
              <a:spcAft>
                <a:spcPts val="0"/>
              </a:spcAft>
              <a:buSzPts val="1400"/>
              <a:buChar char="-"/>
            </a:pPr>
            <a:r>
              <a:rPr lang="en" dirty="0"/>
              <a:t>Typically, deeper = better</a:t>
            </a:r>
            <a:endParaRPr dirty="0"/>
          </a:p>
          <a:p>
            <a:pPr marL="914400" lvl="1" indent="-317500" algn="l" rtl="0">
              <a:spcBef>
                <a:spcPts val="0"/>
              </a:spcBef>
              <a:spcAft>
                <a:spcPts val="0"/>
              </a:spcAft>
              <a:buSzPts val="1400"/>
              <a:buChar char="-"/>
            </a:pPr>
            <a:r>
              <a:rPr lang="en" dirty="0"/>
              <a:t>Different architectures for different data types (e.g. images)</a:t>
            </a:r>
            <a:endParaRPr dirty="0"/>
          </a:p>
          <a:p>
            <a:pPr marL="914400" lvl="1" indent="-317500" algn="l" rtl="0">
              <a:spcBef>
                <a:spcPts val="0"/>
              </a:spcBef>
              <a:spcAft>
                <a:spcPts val="0"/>
              </a:spcAft>
              <a:buSzPts val="1400"/>
              <a:buChar char="-"/>
            </a:pPr>
            <a:r>
              <a:rPr lang="en" dirty="0"/>
              <a:t>Treat some decisions (e.g. #units/layer) as hyperparameters</a:t>
            </a:r>
            <a:endParaRPr dirty="0"/>
          </a:p>
          <a:p>
            <a:pPr marL="914400" lvl="1" indent="-317500" algn="l" rtl="0">
              <a:spcBef>
                <a:spcPts val="0"/>
              </a:spcBef>
              <a:spcAft>
                <a:spcPts val="0"/>
              </a:spcAft>
              <a:buSzPts val="1400"/>
              <a:buChar char="-"/>
            </a:pPr>
            <a:r>
              <a:rPr lang="en" dirty="0"/>
              <a:t>Use state-of-the-art architectures published in research papers</a:t>
            </a:r>
            <a:endParaRPr dirty="0"/>
          </a:p>
        </p:txBody>
      </p:sp>
      <p:pic>
        <p:nvPicPr>
          <p:cNvPr id="269" name="Google Shape;269;p35"/>
          <p:cNvPicPr preferRelativeResize="0"/>
          <p:nvPr/>
        </p:nvPicPr>
        <p:blipFill>
          <a:blip r:embed="rId3">
            <a:alphaModFix/>
          </a:blip>
          <a:stretch>
            <a:fillRect/>
          </a:stretch>
        </p:blipFill>
        <p:spPr>
          <a:xfrm>
            <a:off x="5725500" y="881375"/>
            <a:ext cx="2820099" cy="1875850"/>
          </a:xfrm>
          <a:prstGeom prst="rect">
            <a:avLst/>
          </a:prstGeom>
          <a:noFill/>
          <a:ln>
            <a:noFill/>
          </a:ln>
        </p:spPr>
      </p:pic>
      <p:pic>
        <p:nvPicPr>
          <p:cNvPr id="270" name="Google Shape;270;p35"/>
          <p:cNvPicPr preferRelativeResize="0"/>
          <p:nvPr/>
        </p:nvPicPr>
        <p:blipFill>
          <a:blip r:embed="rId4">
            <a:alphaModFix/>
          </a:blip>
          <a:stretch>
            <a:fillRect/>
          </a:stretch>
        </p:blipFill>
        <p:spPr>
          <a:xfrm>
            <a:off x="7124150" y="2757225"/>
            <a:ext cx="929325" cy="17118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Training deep neural networks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Review: loss functions and gradient descent</a:t>
            </a:r>
            <a:endParaRPr/>
          </a:p>
        </p:txBody>
      </p:sp>
      <p:pic>
        <p:nvPicPr>
          <p:cNvPr id="281" name="Google Shape;281;p37" descr="\begin{align*}&#10;    \mathcal{L}(\mathbf{X}, \mathbf{y}, \mathbf{w}) \\&#10;    \frac{\partial}{\partial \mathbf{w}} \mathcal{L}(\mathbf{X}, \mathbf{y}, \mathbf{w})&#10;\end{align*}"/>
          <p:cNvPicPr preferRelativeResize="0"/>
          <p:nvPr/>
        </p:nvPicPr>
        <p:blipFill>
          <a:blip r:embed="rId3">
            <a:alphaModFix/>
          </a:blip>
          <a:stretch>
            <a:fillRect/>
          </a:stretch>
        </p:blipFill>
        <p:spPr>
          <a:xfrm>
            <a:off x="3801450" y="1951335"/>
            <a:ext cx="1438449" cy="815575"/>
          </a:xfrm>
          <a:prstGeom prst="rect">
            <a:avLst/>
          </a:prstGeom>
          <a:noFill/>
          <a:ln>
            <a:noFill/>
          </a:ln>
        </p:spPr>
      </p:pic>
      <p:sp>
        <p:nvSpPr>
          <p:cNvPr id="282" name="Google Shape;282;p37"/>
          <p:cNvSpPr txBox="1"/>
          <p:nvPr/>
        </p:nvSpPr>
        <p:spPr>
          <a:xfrm>
            <a:off x="3801450" y="1270888"/>
            <a:ext cx="2816700" cy="63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Loss function with respect to data, labels, and parameters</a:t>
            </a:r>
            <a:endParaRPr b="1"/>
          </a:p>
        </p:txBody>
      </p:sp>
      <p:sp>
        <p:nvSpPr>
          <p:cNvPr id="283" name="Google Shape;283;p37"/>
          <p:cNvSpPr txBox="1"/>
          <p:nvPr/>
        </p:nvSpPr>
        <p:spPr>
          <a:xfrm>
            <a:off x="5479200" y="2238638"/>
            <a:ext cx="2369100" cy="63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Gradient</a:t>
            </a:r>
            <a:r>
              <a:rPr lang="en"/>
              <a:t>: derivative of loss with respect to parameters</a:t>
            </a:r>
            <a:endParaRPr/>
          </a:p>
        </p:txBody>
      </p:sp>
      <p:sp>
        <p:nvSpPr>
          <p:cNvPr id="284" name="Google Shape;284;p37"/>
          <p:cNvSpPr txBox="1"/>
          <p:nvPr/>
        </p:nvSpPr>
        <p:spPr>
          <a:xfrm>
            <a:off x="376925" y="4021050"/>
            <a:ext cx="2937000" cy="815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t>We can always use gradient descent to optimize a set of parameters, so long as the loss function is </a:t>
            </a:r>
            <a:r>
              <a:rPr lang="en" sz="1100" b="1"/>
              <a:t>differentiable</a:t>
            </a:r>
            <a:r>
              <a:rPr lang="en" sz="1100"/>
              <a:t> with respect to those parameters</a:t>
            </a:r>
            <a:endParaRPr sz="1100"/>
          </a:p>
        </p:txBody>
      </p:sp>
      <p:sp>
        <p:nvSpPr>
          <p:cNvPr id="285" name="Google Shape;285;p37"/>
          <p:cNvSpPr txBox="1"/>
          <p:nvPr/>
        </p:nvSpPr>
        <p:spPr>
          <a:xfrm>
            <a:off x="3620850" y="3310375"/>
            <a:ext cx="5150700" cy="1442400"/>
          </a:xfrm>
          <a:prstGeom prst="rect">
            <a:avLst/>
          </a:prstGeom>
          <a:noFill/>
          <a:ln>
            <a:noFill/>
          </a:ln>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sz="1100"/>
              <a:t>Initialize the parameters (e.g. randomly)</a:t>
            </a:r>
            <a:endParaRPr sz="1100"/>
          </a:p>
          <a:p>
            <a:pPr marL="457200" lvl="0" indent="-298450" algn="l" rtl="0">
              <a:spcBef>
                <a:spcPts val="0"/>
              </a:spcBef>
              <a:spcAft>
                <a:spcPts val="0"/>
              </a:spcAft>
              <a:buSzPts val="1100"/>
              <a:buAutoNum type="arabicPeriod"/>
            </a:pPr>
            <a:r>
              <a:rPr lang="en" sz="1100"/>
              <a:t>Compute the gradient of the loss function with respect to the parameters</a:t>
            </a:r>
            <a:endParaRPr sz="1100"/>
          </a:p>
          <a:p>
            <a:pPr marL="914400" lvl="0" indent="0" algn="l" rtl="0">
              <a:spcBef>
                <a:spcPts val="0"/>
              </a:spcBef>
              <a:spcAft>
                <a:spcPts val="0"/>
              </a:spcAft>
              <a:buNone/>
            </a:pPr>
            <a:r>
              <a:rPr lang="en" sz="1000" i="1"/>
              <a:t>The loss function would </a:t>
            </a:r>
            <a:r>
              <a:rPr lang="en" sz="1000" b="1" i="1"/>
              <a:t>increase</a:t>
            </a:r>
            <a:r>
              <a:rPr lang="en" sz="1000" i="1"/>
              <a:t> if we moved the parameters in the direction of this gradient</a:t>
            </a:r>
            <a:endParaRPr sz="1000" i="1"/>
          </a:p>
          <a:p>
            <a:pPr marL="457200" lvl="0" indent="-298450" algn="l" rtl="0">
              <a:spcBef>
                <a:spcPts val="0"/>
              </a:spcBef>
              <a:spcAft>
                <a:spcPts val="0"/>
              </a:spcAft>
              <a:buSzPts val="1100"/>
              <a:buAutoNum type="arabicPeriod"/>
            </a:pPr>
            <a:r>
              <a:rPr lang="en" sz="1100"/>
              <a:t>Move the parameters in the </a:t>
            </a:r>
            <a:r>
              <a:rPr lang="en" sz="1100" b="1"/>
              <a:t>opposite</a:t>
            </a:r>
            <a:r>
              <a:rPr lang="en" sz="1100"/>
              <a:t> direction of the gradient so that the loss function would </a:t>
            </a:r>
            <a:r>
              <a:rPr lang="en" sz="1100" b="1"/>
              <a:t>decrease</a:t>
            </a:r>
            <a:endParaRPr sz="1100" b="1"/>
          </a:p>
          <a:p>
            <a:pPr marL="914400" lvl="0" indent="0" algn="l" rtl="0">
              <a:spcBef>
                <a:spcPts val="0"/>
              </a:spcBef>
              <a:spcAft>
                <a:spcPts val="0"/>
              </a:spcAft>
              <a:buNone/>
            </a:pPr>
            <a:r>
              <a:rPr lang="en" sz="1000" i="1"/>
              <a:t>The parameters are now better because they result in a lower loss. This is the goal of training</a:t>
            </a:r>
            <a:endParaRPr sz="1000" i="1"/>
          </a:p>
          <a:p>
            <a:pPr marL="457200" lvl="0" indent="-298450" algn="l" rtl="0">
              <a:spcBef>
                <a:spcPts val="0"/>
              </a:spcBef>
              <a:spcAft>
                <a:spcPts val="0"/>
              </a:spcAft>
              <a:buSzPts val="1100"/>
              <a:buAutoNum type="arabicPeriod"/>
            </a:pPr>
            <a:r>
              <a:rPr lang="en" sz="1100"/>
              <a:t>Repeat (2) and (3) several times so that the loss gradually decreases</a:t>
            </a:r>
            <a:endParaRPr sz="1100"/>
          </a:p>
          <a:p>
            <a:pPr marL="0" lvl="0" indent="0" algn="l" rtl="0">
              <a:spcBef>
                <a:spcPts val="0"/>
              </a:spcBef>
              <a:spcAft>
                <a:spcPts val="0"/>
              </a:spcAft>
              <a:buClr>
                <a:schemeClr val="dk1"/>
              </a:buClr>
              <a:buSzPts val="1100"/>
              <a:buFont typeface="Arial"/>
              <a:buNone/>
            </a:pPr>
            <a:endParaRPr sz="1000"/>
          </a:p>
          <a:p>
            <a:pPr marL="0" lvl="0" indent="0" algn="l" rtl="0">
              <a:spcBef>
                <a:spcPts val="0"/>
              </a:spcBef>
              <a:spcAft>
                <a:spcPts val="0"/>
              </a:spcAft>
              <a:buNone/>
            </a:pPr>
            <a:endParaRPr sz="1000"/>
          </a:p>
        </p:txBody>
      </p:sp>
      <p:grpSp>
        <p:nvGrpSpPr>
          <p:cNvPr id="286" name="Google Shape;286;p37"/>
          <p:cNvGrpSpPr/>
          <p:nvPr/>
        </p:nvGrpSpPr>
        <p:grpSpPr>
          <a:xfrm>
            <a:off x="507721" y="1146559"/>
            <a:ext cx="2491699" cy="2316227"/>
            <a:chOff x="2329649" y="1384050"/>
            <a:chExt cx="4484700" cy="3636150"/>
          </a:xfrm>
        </p:grpSpPr>
        <p:pic>
          <p:nvPicPr>
            <p:cNvPr id="287" name="Google Shape;287;p37"/>
            <p:cNvPicPr preferRelativeResize="0"/>
            <p:nvPr/>
          </p:nvPicPr>
          <p:blipFill>
            <a:blip r:embed="rId4">
              <a:alphaModFix/>
            </a:blip>
            <a:stretch>
              <a:fillRect/>
            </a:stretch>
          </p:blipFill>
          <p:spPr>
            <a:xfrm>
              <a:off x="2329649" y="1384050"/>
              <a:ext cx="4484700" cy="3636150"/>
            </a:xfrm>
            <a:prstGeom prst="rect">
              <a:avLst/>
            </a:prstGeom>
            <a:noFill/>
            <a:ln>
              <a:noFill/>
            </a:ln>
          </p:spPr>
        </p:pic>
        <p:pic>
          <p:nvPicPr>
            <p:cNvPr id="288" name="Google Shape;288;p37" descr="\mathcal{L}(\mathbf{X}, \mathbf{y}, \mathbf{w})"/>
            <p:cNvPicPr preferRelativeResize="0"/>
            <p:nvPr/>
          </p:nvPicPr>
          <p:blipFill>
            <a:blip r:embed="rId5">
              <a:alphaModFix/>
            </a:blip>
            <a:stretch>
              <a:fillRect/>
            </a:stretch>
          </p:blipFill>
          <p:spPr>
            <a:xfrm>
              <a:off x="2483475" y="1785725"/>
              <a:ext cx="1143586" cy="258550"/>
            </a:xfrm>
            <a:prstGeom prst="rect">
              <a:avLst/>
            </a:prstGeom>
            <a:noFill/>
            <a:ln>
              <a:noFill/>
            </a:ln>
          </p:spPr>
        </p:pic>
        <p:pic>
          <p:nvPicPr>
            <p:cNvPr id="289" name="Google Shape;289;p37" descr="w_1"/>
            <p:cNvPicPr preferRelativeResize="0"/>
            <p:nvPr/>
          </p:nvPicPr>
          <p:blipFill>
            <a:blip r:embed="rId6">
              <a:alphaModFix/>
            </a:blip>
            <a:stretch>
              <a:fillRect/>
            </a:stretch>
          </p:blipFill>
          <p:spPr>
            <a:xfrm>
              <a:off x="5846125" y="4688900"/>
              <a:ext cx="407400" cy="258550"/>
            </a:xfrm>
            <a:prstGeom prst="rect">
              <a:avLst/>
            </a:prstGeom>
            <a:noFill/>
            <a:ln>
              <a:noFill/>
            </a:ln>
          </p:spPr>
        </p:pic>
        <p:pic>
          <p:nvPicPr>
            <p:cNvPr id="290" name="Google Shape;290;p37" descr="w_2"/>
            <p:cNvPicPr preferRelativeResize="0"/>
            <p:nvPr/>
          </p:nvPicPr>
          <p:blipFill>
            <a:blip r:embed="rId7">
              <a:alphaModFix/>
            </a:blip>
            <a:stretch>
              <a:fillRect/>
            </a:stretch>
          </p:blipFill>
          <p:spPr>
            <a:xfrm>
              <a:off x="2928425" y="4728725"/>
              <a:ext cx="415247" cy="258550"/>
            </a:xfrm>
            <a:prstGeom prst="rect">
              <a:avLst/>
            </a:prstGeom>
            <a:noFill/>
            <a:ln>
              <a:noFill/>
            </a:ln>
          </p:spPr>
        </p:pic>
      </p:grpSp>
      <p:sp>
        <p:nvSpPr>
          <p:cNvPr id="291" name="Google Shape;291;p37"/>
          <p:cNvSpPr txBox="1"/>
          <p:nvPr/>
        </p:nvSpPr>
        <p:spPr>
          <a:xfrm>
            <a:off x="3801450" y="3054000"/>
            <a:ext cx="3066600" cy="3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Gradient descent procedure</a:t>
            </a:r>
            <a:endParaRPr b="1"/>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Review: loss functions and gradient descent</a:t>
            </a:r>
            <a:endParaRPr/>
          </a:p>
        </p:txBody>
      </p:sp>
      <p:pic>
        <p:nvPicPr>
          <p:cNvPr id="297" name="Google Shape;297;p38"/>
          <p:cNvPicPr preferRelativeResize="0"/>
          <p:nvPr/>
        </p:nvPicPr>
        <p:blipFill>
          <a:blip r:embed="rId3">
            <a:alphaModFix/>
          </a:blip>
          <a:stretch>
            <a:fillRect/>
          </a:stretch>
        </p:blipFill>
        <p:spPr>
          <a:xfrm>
            <a:off x="1007513" y="1220225"/>
            <a:ext cx="7128975" cy="360518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Review: loss functions and gradient descent</a:t>
            </a:r>
            <a:endParaRPr/>
          </a:p>
        </p:txBody>
      </p:sp>
      <p:pic>
        <p:nvPicPr>
          <p:cNvPr id="303" name="Google Shape;303;p39"/>
          <p:cNvPicPr preferRelativeResize="0"/>
          <p:nvPr/>
        </p:nvPicPr>
        <p:blipFill>
          <a:blip r:embed="rId3">
            <a:alphaModFix/>
          </a:blip>
          <a:stretch>
            <a:fillRect/>
          </a:stretch>
        </p:blipFill>
        <p:spPr>
          <a:xfrm>
            <a:off x="1039513" y="2023625"/>
            <a:ext cx="7064977" cy="21890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8" name="Google Shape;308;p40"/>
          <p:cNvPicPr preferRelativeResize="0"/>
          <p:nvPr/>
        </p:nvPicPr>
        <p:blipFill>
          <a:blip r:embed="rId3">
            <a:alphaModFix/>
          </a:blip>
          <a:stretch>
            <a:fillRect/>
          </a:stretch>
        </p:blipFill>
        <p:spPr>
          <a:xfrm>
            <a:off x="1473597" y="1312375"/>
            <a:ext cx="6196800" cy="3648932"/>
          </a:xfrm>
          <a:prstGeom prst="rect">
            <a:avLst/>
          </a:prstGeom>
          <a:noFill/>
          <a:ln>
            <a:noFill/>
          </a:ln>
        </p:spPr>
      </p:pic>
      <p:sp>
        <p:nvSpPr>
          <p:cNvPr id="309" name="Google Shape;309;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Review: loss functions and gradient descent</a:t>
            </a:r>
            <a:endParaRPr/>
          </a:p>
        </p:txBody>
      </p:sp>
      <p:sp>
        <p:nvSpPr>
          <p:cNvPr id="310" name="Google Shape;310;p40"/>
          <p:cNvSpPr/>
          <p:nvPr/>
        </p:nvSpPr>
        <p:spPr>
          <a:xfrm>
            <a:off x="3422975" y="2481200"/>
            <a:ext cx="1965000" cy="90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0"/>
          <p:cNvSpPr/>
          <p:nvPr/>
        </p:nvSpPr>
        <p:spPr>
          <a:xfrm>
            <a:off x="5605325" y="3276525"/>
            <a:ext cx="2118900" cy="172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9" name="Google Shape;309;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Review: loss functions and gradient descent</a:t>
            </a:r>
            <a:endParaRPr/>
          </a:p>
        </p:txBody>
      </p:sp>
      <p:pic>
        <p:nvPicPr>
          <p:cNvPr id="3" name="Picture 2">
            <a:extLst>
              <a:ext uri="{FF2B5EF4-FFF2-40B4-BE49-F238E27FC236}">
                <a16:creationId xmlns:a16="http://schemas.microsoft.com/office/drawing/2014/main" id="{9C1E2146-86B4-FE85-8A85-5ECF0164D2EF}"/>
              </a:ext>
            </a:extLst>
          </p:cNvPr>
          <p:cNvPicPr>
            <a:picLocks noChangeAspect="1"/>
          </p:cNvPicPr>
          <p:nvPr/>
        </p:nvPicPr>
        <p:blipFill>
          <a:blip r:embed="rId3"/>
          <a:stretch>
            <a:fillRect/>
          </a:stretch>
        </p:blipFill>
        <p:spPr>
          <a:xfrm>
            <a:off x="1468064" y="1321290"/>
            <a:ext cx="6191250" cy="3648075"/>
          </a:xfrm>
          <a:prstGeom prst="rect">
            <a:avLst/>
          </a:prstGeom>
        </p:spPr>
      </p:pic>
    </p:spTree>
    <p:extLst>
      <p:ext uri="{BB962C8B-B14F-4D97-AF65-F5344CB8AC3E}">
        <p14:creationId xmlns:p14="http://schemas.microsoft.com/office/powerpoint/2010/main" val="1771665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p41"/>
          <p:cNvPicPr preferRelativeResize="0"/>
          <p:nvPr/>
        </p:nvPicPr>
        <p:blipFill>
          <a:blip r:embed="rId3">
            <a:alphaModFix/>
          </a:blip>
          <a:stretch>
            <a:fillRect/>
          </a:stretch>
        </p:blipFill>
        <p:spPr>
          <a:xfrm>
            <a:off x="507346" y="1184050"/>
            <a:ext cx="4953574" cy="3820975"/>
          </a:xfrm>
          <a:prstGeom prst="rect">
            <a:avLst/>
          </a:prstGeom>
          <a:noFill/>
          <a:ln>
            <a:noFill/>
          </a:ln>
        </p:spPr>
      </p:pic>
      <p:sp>
        <p:nvSpPr>
          <p:cNvPr id="317" name="Google Shape;317;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Backpropagation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Outline for today (part 1)</a:t>
            </a:r>
            <a:endParaRPr/>
          </a:p>
        </p:txBody>
      </p:sp>
      <p:sp>
        <p:nvSpPr>
          <p:cNvPr id="62" name="Google Shape;62;p14"/>
          <p:cNvSpPr txBox="1">
            <a:spLocks noGrp="1"/>
          </p:cNvSpPr>
          <p:nvPr>
            <p:ph type="body" idx="1"/>
          </p:nvPr>
        </p:nvSpPr>
        <p:spPr>
          <a:xfrm>
            <a:off x="311700" y="1152475"/>
            <a:ext cx="8520600" cy="38496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Motivation and case studies</a:t>
            </a:r>
            <a:endParaRPr sz="1700"/>
          </a:p>
          <a:p>
            <a:pPr marL="914400" lvl="1" indent="-311150" algn="l" rtl="0">
              <a:spcBef>
                <a:spcPts val="0"/>
              </a:spcBef>
              <a:spcAft>
                <a:spcPts val="0"/>
              </a:spcAft>
              <a:buSzPts val="1300"/>
              <a:buChar char="-"/>
            </a:pPr>
            <a:r>
              <a:rPr lang="en" sz="1300"/>
              <a:t>Intuition for deep neural networks</a:t>
            </a:r>
            <a:endParaRPr sz="1300"/>
          </a:p>
          <a:p>
            <a:pPr marL="914400" lvl="1" indent="-311150" algn="l" rtl="0">
              <a:spcBef>
                <a:spcPts val="0"/>
              </a:spcBef>
              <a:spcAft>
                <a:spcPts val="0"/>
              </a:spcAft>
              <a:buSzPts val="1300"/>
              <a:buChar char="-"/>
            </a:pPr>
            <a:r>
              <a:rPr lang="en" sz="1300"/>
              <a:t>High-dimensional unstructured data</a:t>
            </a:r>
            <a:endParaRPr sz="1300"/>
          </a:p>
          <a:p>
            <a:pPr marL="914400" lvl="1" indent="-311150" algn="l" rtl="0">
              <a:spcBef>
                <a:spcPts val="0"/>
              </a:spcBef>
              <a:spcAft>
                <a:spcPts val="0"/>
              </a:spcAft>
              <a:buSzPts val="1300"/>
              <a:buChar char="-"/>
            </a:pPr>
            <a:r>
              <a:rPr lang="en" sz="1300"/>
              <a:t>Little preprocessing or feature engineering</a:t>
            </a:r>
            <a:endParaRPr sz="1300">
              <a:solidFill>
                <a:schemeClr val="dk1"/>
              </a:solidFill>
            </a:endParaRPr>
          </a:p>
          <a:p>
            <a:pPr marL="914400" lvl="1" indent="-311150" algn="l" rtl="0">
              <a:spcBef>
                <a:spcPts val="0"/>
              </a:spcBef>
              <a:spcAft>
                <a:spcPts val="0"/>
              </a:spcAft>
              <a:buSzPts val="1300"/>
              <a:buChar char="-"/>
            </a:pPr>
            <a:r>
              <a:rPr lang="en" sz="1300"/>
              <a:t>Caveat: massive datasets</a:t>
            </a:r>
            <a:endParaRPr sz="1300"/>
          </a:p>
          <a:p>
            <a:pPr marL="457200" lvl="0" indent="-336550" algn="l" rtl="0">
              <a:spcBef>
                <a:spcPts val="0"/>
              </a:spcBef>
              <a:spcAft>
                <a:spcPts val="0"/>
              </a:spcAft>
              <a:buSzPts val="1700"/>
              <a:buChar char="-"/>
            </a:pPr>
            <a:r>
              <a:rPr lang="en" sz="1700"/>
              <a:t>What is a deep neural network?</a:t>
            </a:r>
            <a:endParaRPr sz="1700"/>
          </a:p>
          <a:p>
            <a:pPr marL="914400" lvl="1" indent="-311150" algn="l" rtl="0">
              <a:spcBef>
                <a:spcPts val="0"/>
              </a:spcBef>
              <a:spcAft>
                <a:spcPts val="0"/>
              </a:spcAft>
              <a:buSzPts val="1300"/>
              <a:buChar char="-"/>
            </a:pPr>
            <a:r>
              <a:rPr lang="en" sz="1300"/>
              <a:t>Units, parameters, and computation graphs</a:t>
            </a:r>
            <a:endParaRPr sz="1300"/>
          </a:p>
          <a:p>
            <a:pPr marL="914400" lvl="1" indent="-311150" algn="l" rtl="0">
              <a:spcBef>
                <a:spcPts val="0"/>
              </a:spcBef>
              <a:spcAft>
                <a:spcPts val="0"/>
              </a:spcAft>
              <a:buSzPts val="1300"/>
              <a:buChar char="-"/>
            </a:pPr>
            <a:r>
              <a:rPr lang="en" sz="1300"/>
              <a:t>Fully-connected layers</a:t>
            </a:r>
            <a:endParaRPr sz="1300"/>
          </a:p>
          <a:p>
            <a:pPr marL="914400" lvl="1" indent="-311150" algn="l" rtl="0">
              <a:spcBef>
                <a:spcPts val="0"/>
              </a:spcBef>
              <a:spcAft>
                <a:spcPts val="0"/>
              </a:spcAft>
              <a:buSzPts val="1300"/>
              <a:buChar char="-"/>
            </a:pPr>
            <a:r>
              <a:rPr lang="en" sz="1300"/>
              <a:t>Nonlinearities</a:t>
            </a:r>
            <a:endParaRPr sz="1300"/>
          </a:p>
          <a:p>
            <a:pPr marL="914400" lvl="1" indent="-311150" algn="l" rtl="0">
              <a:spcBef>
                <a:spcPts val="0"/>
              </a:spcBef>
              <a:spcAft>
                <a:spcPts val="0"/>
              </a:spcAft>
              <a:buSzPts val="1300"/>
              <a:buChar char="-"/>
            </a:pPr>
            <a:r>
              <a:rPr lang="en" sz="1300"/>
              <a:t>Architecture decisions</a:t>
            </a:r>
            <a:endParaRPr sz="13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22" name="Google Shape;322;p42"/>
          <p:cNvPicPr preferRelativeResize="0"/>
          <p:nvPr/>
        </p:nvPicPr>
        <p:blipFill>
          <a:blip r:embed="rId3">
            <a:alphaModFix/>
          </a:blip>
          <a:stretch>
            <a:fillRect/>
          </a:stretch>
        </p:blipFill>
        <p:spPr>
          <a:xfrm>
            <a:off x="507350" y="1184050"/>
            <a:ext cx="7874455" cy="3820975"/>
          </a:xfrm>
          <a:prstGeom prst="rect">
            <a:avLst/>
          </a:prstGeom>
          <a:noFill/>
          <a:ln>
            <a:noFill/>
          </a:ln>
        </p:spPr>
      </p:pic>
      <p:sp>
        <p:nvSpPr>
          <p:cNvPr id="323" name="Google Shape;323;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Backpropagation</a:t>
            </a:r>
            <a:endParaRPr/>
          </a:p>
        </p:txBody>
      </p:sp>
      <p:sp>
        <p:nvSpPr>
          <p:cNvPr id="324" name="Google Shape;324;p42"/>
          <p:cNvSpPr/>
          <p:nvPr/>
        </p:nvSpPr>
        <p:spPr>
          <a:xfrm>
            <a:off x="3893850" y="1358325"/>
            <a:ext cx="1385400" cy="958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2"/>
          <p:cNvSpPr/>
          <p:nvPr/>
        </p:nvSpPr>
        <p:spPr>
          <a:xfrm>
            <a:off x="3879300" y="2316650"/>
            <a:ext cx="1385400" cy="90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2"/>
          <p:cNvSpPr/>
          <p:nvPr/>
        </p:nvSpPr>
        <p:spPr>
          <a:xfrm>
            <a:off x="6870000" y="1319025"/>
            <a:ext cx="1560600" cy="233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2"/>
          <p:cNvSpPr/>
          <p:nvPr/>
        </p:nvSpPr>
        <p:spPr>
          <a:xfrm>
            <a:off x="6870000" y="3658425"/>
            <a:ext cx="1560600" cy="141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2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2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32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Deep learning packages in Python</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PyTorch</a:t>
            </a:r>
            <a:endParaRPr/>
          </a:p>
        </p:txBody>
      </p:sp>
      <p:sp>
        <p:nvSpPr>
          <p:cNvPr id="338" name="Google Shape;338;p44"/>
          <p:cNvSpPr txBox="1">
            <a:spLocks noGrp="1"/>
          </p:cNvSpPr>
          <p:nvPr>
            <p:ph type="body" idx="1"/>
          </p:nvPr>
        </p:nvSpPr>
        <p:spPr>
          <a:xfrm>
            <a:off x="311700" y="1152475"/>
            <a:ext cx="3363300" cy="3462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b="1"/>
              <a:t>Paradigm</a:t>
            </a:r>
            <a:r>
              <a:rPr lang="en"/>
              <a:t>: OOP</a:t>
            </a:r>
            <a:endParaRPr/>
          </a:p>
          <a:p>
            <a:pPr marL="457200" lvl="0" indent="-342900" algn="l" rtl="0">
              <a:spcBef>
                <a:spcPts val="0"/>
              </a:spcBef>
              <a:spcAft>
                <a:spcPts val="0"/>
              </a:spcAft>
              <a:buSzPts val="1800"/>
              <a:buChar char="-"/>
            </a:pPr>
            <a:r>
              <a:rPr lang="en" b="1"/>
              <a:t>High/low-level</a:t>
            </a:r>
            <a:r>
              <a:rPr lang="en"/>
              <a:t>: Low-level</a:t>
            </a:r>
            <a:endParaRPr/>
          </a:p>
          <a:p>
            <a:pPr marL="457200" lvl="0" indent="-342900" algn="l" rtl="0">
              <a:spcBef>
                <a:spcPts val="0"/>
              </a:spcBef>
              <a:spcAft>
                <a:spcPts val="0"/>
              </a:spcAft>
              <a:buSzPts val="1800"/>
              <a:buChar char="-"/>
            </a:pPr>
            <a:r>
              <a:rPr lang="en" b="1"/>
              <a:t>Popularity</a:t>
            </a:r>
            <a:r>
              <a:rPr lang="en"/>
              <a:t>: High</a:t>
            </a:r>
            <a:endParaRPr/>
          </a:p>
          <a:p>
            <a:pPr marL="457200" lvl="0" indent="-342900" algn="l" rtl="0">
              <a:spcBef>
                <a:spcPts val="0"/>
              </a:spcBef>
              <a:spcAft>
                <a:spcPts val="0"/>
              </a:spcAft>
              <a:buSzPts val="1800"/>
              <a:buChar char="-"/>
            </a:pPr>
            <a:r>
              <a:rPr lang="en" b="1"/>
              <a:t>API</a:t>
            </a:r>
            <a:r>
              <a:rPr lang="en"/>
              <a:t>: Easy</a:t>
            </a:r>
            <a:endParaRPr/>
          </a:p>
          <a:p>
            <a:pPr marL="457200" lvl="0" indent="-342900" algn="l" rtl="0">
              <a:spcBef>
                <a:spcPts val="0"/>
              </a:spcBef>
              <a:spcAft>
                <a:spcPts val="0"/>
              </a:spcAft>
              <a:buSzPts val="1800"/>
              <a:buChar char="-"/>
            </a:pPr>
            <a:r>
              <a:rPr lang="en" b="1"/>
              <a:t>Used by</a:t>
            </a:r>
            <a:r>
              <a:rPr lang="en"/>
              <a:t>: Researchers</a:t>
            </a:r>
            <a:endParaRPr/>
          </a:p>
        </p:txBody>
      </p:sp>
      <p:sp>
        <p:nvSpPr>
          <p:cNvPr id="339" name="Google Shape;339;p44"/>
          <p:cNvSpPr txBox="1"/>
          <p:nvPr/>
        </p:nvSpPr>
        <p:spPr>
          <a:xfrm>
            <a:off x="5033375" y="445025"/>
            <a:ext cx="2825700" cy="4460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500">
                <a:solidFill>
                  <a:srgbClr val="3F51B5"/>
                </a:solidFill>
                <a:latin typeface="Roboto Mono"/>
                <a:ea typeface="Roboto Mono"/>
                <a:cs typeface="Roboto Mono"/>
                <a:sym typeface="Roboto Mono"/>
              </a:rPr>
              <a:t>import</a:t>
            </a:r>
            <a:r>
              <a:rPr lang="en" sz="500">
                <a:solidFill>
                  <a:srgbClr val="37474F"/>
                </a:solidFill>
                <a:latin typeface="Roboto Mono"/>
                <a:ea typeface="Roboto Mono"/>
                <a:cs typeface="Roboto Mono"/>
                <a:sym typeface="Roboto Mono"/>
              </a:rPr>
              <a:t> torch</a:t>
            </a:r>
            <a:endParaRPr sz="50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a:solidFill>
                  <a:srgbClr val="3F51B5"/>
                </a:solidFill>
                <a:latin typeface="Roboto Mono"/>
                <a:ea typeface="Roboto Mono"/>
                <a:cs typeface="Roboto Mono"/>
                <a:sym typeface="Roboto Mono"/>
              </a:rPr>
              <a:t>from</a:t>
            </a:r>
            <a:r>
              <a:rPr lang="en" sz="500">
                <a:solidFill>
                  <a:srgbClr val="37474F"/>
                </a:solidFill>
                <a:latin typeface="Roboto Mono"/>
                <a:ea typeface="Roboto Mono"/>
                <a:cs typeface="Roboto Mono"/>
                <a:sym typeface="Roboto Mono"/>
              </a:rPr>
              <a:t> torch </a:t>
            </a:r>
            <a:r>
              <a:rPr lang="en" sz="500">
                <a:solidFill>
                  <a:srgbClr val="3F51B5"/>
                </a:solidFill>
                <a:latin typeface="Roboto Mono"/>
                <a:ea typeface="Roboto Mono"/>
                <a:cs typeface="Roboto Mono"/>
                <a:sym typeface="Roboto Mono"/>
              </a:rPr>
              <a:t>import</a:t>
            </a:r>
            <a:r>
              <a:rPr lang="en" sz="500">
                <a:solidFill>
                  <a:srgbClr val="37474F"/>
                </a:solidFill>
                <a:latin typeface="Roboto Mono"/>
                <a:ea typeface="Roboto Mono"/>
                <a:cs typeface="Roboto Mono"/>
                <a:sym typeface="Roboto Mono"/>
              </a:rPr>
              <a:t> nn, optim</a:t>
            </a:r>
            <a:endParaRPr sz="50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a:solidFill>
                  <a:srgbClr val="3F51B5"/>
                </a:solidFill>
                <a:latin typeface="Roboto Mono"/>
                <a:ea typeface="Roboto Mono"/>
                <a:cs typeface="Roboto Mono"/>
                <a:sym typeface="Roboto Mono"/>
              </a:rPr>
              <a:t>from</a:t>
            </a:r>
            <a:r>
              <a:rPr lang="en" sz="500">
                <a:solidFill>
                  <a:srgbClr val="37474F"/>
                </a:solidFill>
                <a:latin typeface="Roboto Mono"/>
                <a:ea typeface="Roboto Mono"/>
                <a:cs typeface="Roboto Mono"/>
                <a:sym typeface="Roboto Mono"/>
              </a:rPr>
              <a:t> torch.utils.data </a:t>
            </a:r>
            <a:r>
              <a:rPr lang="en" sz="500">
                <a:solidFill>
                  <a:srgbClr val="3F51B5"/>
                </a:solidFill>
                <a:latin typeface="Roboto Mono"/>
                <a:ea typeface="Roboto Mono"/>
                <a:cs typeface="Roboto Mono"/>
                <a:sym typeface="Roboto Mono"/>
              </a:rPr>
              <a:t>import</a:t>
            </a:r>
            <a:r>
              <a:rPr lang="en" sz="500">
                <a:solidFill>
                  <a:srgbClr val="37474F"/>
                </a:solidFill>
                <a:latin typeface="Roboto Mono"/>
                <a:ea typeface="Roboto Mono"/>
                <a:cs typeface="Roboto Mono"/>
                <a:sym typeface="Roboto Mono"/>
              </a:rPr>
              <a:t> DataLoader</a:t>
            </a:r>
            <a:endParaRPr sz="50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a:solidFill>
                  <a:srgbClr val="3F51B5"/>
                </a:solidFill>
                <a:latin typeface="Roboto Mono"/>
                <a:ea typeface="Roboto Mono"/>
                <a:cs typeface="Roboto Mono"/>
                <a:sym typeface="Roboto Mono"/>
              </a:rPr>
              <a:t>from</a:t>
            </a:r>
            <a:r>
              <a:rPr lang="en" sz="500">
                <a:solidFill>
                  <a:srgbClr val="37474F"/>
                </a:solidFill>
                <a:latin typeface="Roboto Mono"/>
                <a:ea typeface="Roboto Mono"/>
                <a:cs typeface="Roboto Mono"/>
                <a:sym typeface="Roboto Mono"/>
              </a:rPr>
              <a:t> torchvision </a:t>
            </a:r>
            <a:r>
              <a:rPr lang="en" sz="500">
                <a:solidFill>
                  <a:srgbClr val="3F51B5"/>
                </a:solidFill>
                <a:latin typeface="Roboto Mono"/>
                <a:ea typeface="Roboto Mono"/>
                <a:cs typeface="Roboto Mono"/>
                <a:sym typeface="Roboto Mono"/>
              </a:rPr>
              <a:t>import</a:t>
            </a:r>
            <a:r>
              <a:rPr lang="en" sz="500">
                <a:solidFill>
                  <a:srgbClr val="37474F"/>
                </a:solidFill>
                <a:latin typeface="Roboto Mono"/>
                <a:ea typeface="Roboto Mono"/>
                <a:cs typeface="Roboto Mono"/>
                <a:sym typeface="Roboto Mono"/>
              </a:rPr>
              <a:t> transforms, datasets</a:t>
            </a:r>
            <a:endParaRPr sz="50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endParaRPr sz="50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a:solidFill>
                  <a:srgbClr val="D81B60"/>
                </a:solidFill>
                <a:latin typeface="Roboto Mono"/>
                <a:ea typeface="Roboto Mono"/>
                <a:cs typeface="Roboto Mono"/>
                <a:sym typeface="Roboto Mono"/>
              </a:rPr>
              <a:t># Prepare the data</a:t>
            </a:r>
            <a:endParaRPr sz="50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a:solidFill>
                  <a:srgbClr val="37474F"/>
                </a:solidFill>
                <a:latin typeface="Roboto Mono"/>
                <a:ea typeface="Roboto Mono"/>
                <a:cs typeface="Roboto Mono"/>
                <a:sym typeface="Roboto Mono"/>
              </a:rPr>
              <a:t>train_set = datasets.MNIST(</a:t>
            </a:r>
            <a:r>
              <a:rPr lang="en" sz="500">
                <a:solidFill>
                  <a:srgbClr val="388E3C"/>
                </a:solidFill>
                <a:latin typeface="Roboto Mono"/>
                <a:ea typeface="Roboto Mono"/>
                <a:cs typeface="Roboto Mono"/>
                <a:sym typeface="Roboto Mono"/>
              </a:rPr>
              <a:t>'data_dir'</a:t>
            </a:r>
            <a:r>
              <a:rPr lang="en" sz="500">
                <a:solidFill>
                  <a:srgbClr val="37474F"/>
                </a:solidFill>
                <a:latin typeface="Roboto Mono"/>
                <a:ea typeface="Roboto Mono"/>
                <a:cs typeface="Roboto Mono"/>
                <a:sym typeface="Roboto Mono"/>
              </a:rPr>
              <a:t>, train=</a:t>
            </a:r>
            <a:r>
              <a:rPr lang="en" sz="500">
                <a:solidFill>
                  <a:srgbClr val="3F51B5"/>
                </a:solidFill>
                <a:latin typeface="Roboto Mono"/>
                <a:ea typeface="Roboto Mono"/>
                <a:cs typeface="Roboto Mono"/>
                <a:sym typeface="Roboto Mono"/>
              </a:rPr>
              <a:t>True</a:t>
            </a:r>
            <a:r>
              <a:rPr lang="en" sz="500">
                <a:solidFill>
                  <a:srgbClr val="37474F"/>
                </a:solidFill>
                <a:latin typeface="Roboto Mono"/>
                <a:ea typeface="Roboto Mono"/>
                <a:cs typeface="Roboto Mono"/>
                <a:sym typeface="Roboto Mono"/>
              </a:rPr>
              <a:t>,</a:t>
            </a:r>
            <a:endParaRPr sz="50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a:solidFill>
                  <a:srgbClr val="37474F"/>
                </a:solidFill>
                <a:latin typeface="Roboto Mono"/>
                <a:ea typeface="Roboto Mono"/>
                <a:cs typeface="Roboto Mono"/>
                <a:sym typeface="Roboto Mono"/>
              </a:rPr>
              <a:t>                           transform=transforms.ToTensor())</a:t>
            </a:r>
            <a:endParaRPr sz="50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a:solidFill>
                  <a:srgbClr val="37474F"/>
                </a:solidFill>
                <a:latin typeface="Roboto Mono"/>
                <a:ea typeface="Roboto Mono"/>
                <a:cs typeface="Roboto Mono"/>
                <a:sym typeface="Roboto Mono"/>
              </a:rPr>
              <a:t>test_set = datasets.MNIST(</a:t>
            </a:r>
            <a:r>
              <a:rPr lang="en" sz="500">
                <a:solidFill>
                  <a:srgbClr val="388E3C"/>
                </a:solidFill>
                <a:latin typeface="Roboto Mono"/>
                <a:ea typeface="Roboto Mono"/>
                <a:cs typeface="Roboto Mono"/>
                <a:sym typeface="Roboto Mono"/>
              </a:rPr>
              <a:t>'data_dir'</a:t>
            </a:r>
            <a:r>
              <a:rPr lang="en" sz="500">
                <a:solidFill>
                  <a:srgbClr val="37474F"/>
                </a:solidFill>
                <a:latin typeface="Roboto Mono"/>
                <a:ea typeface="Roboto Mono"/>
                <a:cs typeface="Roboto Mono"/>
                <a:sym typeface="Roboto Mono"/>
              </a:rPr>
              <a:t>, train=</a:t>
            </a:r>
            <a:r>
              <a:rPr lang="en" sz="500">
                <a:solidFill>
                  <a:srgbClr val="3F51B5"/>
                </a:solidFill>
                <a:latin typeface="Roboto Mono"/>
                <a:ea typeface="Roboto Mono"/>
                <a:cs typeface="Roboto Mono"/>
                <a:sym typeface="Roboto Mono"/>
              </a:rPr>
              <a:t>False</a:t>
            </a:r>
            <a:r>
              <a:rPr lang="en" sz="500">
                <a:solidFill>
                  <a:srgbClr val="37474F"/>
                </a:solidFill>
                <a:latin typeface="Roboto Mono"/>
                <a:ea typeface="Roboto Mono"/>
                <a:cs typeface="Roboto Mono"/>
                <a:sym typeface="Roboto Mono"/>
              </a:rPr>
              <a:t>,</a:t>
            </a:r>
            <a:endParaRPr sz="50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a:solidFill>
                  <a:srgbClr val="37474F"/>
                </a:solidFill>
                <a:latin typeface="Roboto Mono"/>
                <a:ea typeface="Roboto Mono"/>
                <a:cs typeface="Roboto Mono"/>
                <a:sym typeface="Roboto Mono"/>
              </a:rPr>
              <a:t>                           transform=transforms.ToTensor())</a:t>
            </a:r>
            <a:endParaRPr sz="50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a:solidFill>
                  <a:srgbClr val="37474F"/>
                </a:solidFill>
                <a:latin typeface="Roboto Mono"/>
                <a:ea typeface="Roboto Mono"/>
                <a:cs typeface="Roboto Mono"/>
                <a:sym typeface="Roboto Mono"/>
              </a:rPr>
              <a:t>train_loader = DataLoader(train_set, batch_size=</a:t>
            </a:r>
            <a:r>
              <a:rPr lang="en" sz="500">
                <a:solidFill>
                  <a:srgbClr val="C53929"/>
                </a:solidFill>
                <a:latin typeface="Roboto Mono"/>
                <a:ea typeface="Roboto Mono"/>
                <a:cs typeface="Roboto Mono"/>
                <a:sym typeface="Roboto Mono"/>
              </a:rPr>
              <a:t>32</a:t>
            </a:r>
            <a:r>
              <a:rPr lang="en" sz="500">
                <a:solidFill>
                  <a:srgbClr val="37474F"/>
                </a:solidFill>
                <a:latin typeface="Roboto Mono"/>
                <a:ea typeface="Roboto Mono"/>
                <a:cs typeface="Roboto Mono"/>
                <a:sym typeface="Roboto Mono"/>
              </a:rPr>
              <a:t>, num_workers=</a:t>
            </a:r>
            <a:r>
              <a:rPr lang="en" sz="500">
                <a:solidFill>
                  <a:srgbClr val="C53929"/>
                </a:solidFill>
                <a:latin typeface="Roboto Mono"/>
                <a:ea typeface="Roboto Mono"/>
                <a:cs typeface="Roboto Mono"/>
                <a:sym typeface="Roboto Mono"/>
              </a:rPr>
              <a:t>4</a:t>
            </a:r>
            <a:r>
              <a:rPr lang="en" sz="500">
                <a:solidFill>
                  <a:srgbClr val="37474F"/>
                </a:solidFill>
                <a:latin typeface="Roboto Mono"/>
                <a:ea typeface="Roboto Mono"/>
                <a:cs typeface="Roboto Mono"/>
                <a:sym typeface="Roboto Mono"/>
              </a:rPr>
              <a:t>)</a:t>
            </a:r>
            <a:endParaRPr sz="50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a:solidFill>
                  <a:srgbClr val="37474F"/>
                </a:solidFill>
                <a:latin typeface="Roboto Mono"/>
                <a:ea typeface="Roboto Mono"/>
                <a:cs typeface="Roboto Mono"/>
                <a:sym typeface="Roboto Mono"/>
              </a:rPr>
              <a:t>test_loader = DataLoader(test_set, batch_size=</a:t>
            </a:r>
            <a:r>
              <a:rPr lang="en" sz="500">
                <a:solidFill>
                  <a:srgbClr val="C53929"/>
                </a:solidFill>
                <a:latin typeface="Roboto Mono"/>
                <a:ea typeface="Roboto Mono"/>
                <a:cs typeface="Roboto Mono"/>
                <a:sym typeface="Roboto Mono"/>
              </a:rPr>
              <a:t>128</a:t>
            </a:r>
            <a:r>
              <a:rPr lang="en" sz="500">
                <a:solidFill>
                  <a:srgbClr val="37474F"/>
                </a:solidFill>
                <a:latin typeface="Roboto Mono"/>
                <a:ea typeface="Roboto Mono"/>
                <a:cs typeface="Roboto Mono"/>
                <a:sym typeface="Roboto Mono"/>
              </a:rPr>
              <a:t>, num_workers=</a:t>
            </a:r>
            <a:r>
              <a:rPr lang="en" sz="500">
                <a:solidFill>
                  <a:srgbClr val="C53929"/>
                </a:solidFill>
                <a:latin typeface="Roboto Mono"/>
                <a:ea typeface="Roboto Mono"/>
                <a:cs typeface="Roboto Mono"/>
                <a:sym typeface="Roboto Mono"/>
              </a:rPr>
              <a:t>4</a:t>
            </a:r>
            <a:r>
              <a:rPr lang="en" sz="500">
                <a:solidFill>
                  <a:srgbClr val="37474F"/>
                </a:solidFill>
                <a:latin typeface="Roboto Mono"/>
                <a:ea typeface="Roboto Mono"/>
                <a:cs typeface="Roboto Mono"/>
                <a:sym typeface="Roboto Mono"/>
              </a:rPr>
              <a:t>)</a:t>
            </a:r>
            <a:endParaRPr sz="50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endParaRPr sz="50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a:solidFill>
                  <a:srgbClr val="D81B60"/>
                </a:solidFill>
                <a:latin typeface="Roboto Mono"/>
                <a:ea typeface="Roboto Mono"/>
                <a:cs typeface="Roboto Mono"/>
                <a:sym typeface="Roboto Mono"/>
              </a:rPr>
              <a:t># Define the model</a:t>
            </a:r>
            <a:endParaRPr sz="50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a:solidFill>
                  <a:srgbClr val="3F51B5"/>
                </a:solidFill>
                <a:latin typeface="Roboto Mono"/>
                <a:ea typeface="Roboto Mono"/>
                <a:cs typeface="Roboto Mono"/>
                <a:sym typeface="Roboto Mono"/>
              </a:rPr>
              <a:t>class</a:t>
            </a:r>
            <a:r>
              <a:rPr lang="en" sz="500">
                <a:solidFill>
                  <a:srgbClr val="37474F"/>
                </a:solidFill>
                <a:latin typeface="Roboto Mono"/>
                <a:ea typeface="Roboto Mono"/>
                <a:cs typeface="Roboto Mono"/>
                <a:sym typeface="Roboto Mono"/>
              </a:rPr>
              <a:t> </a:t>
            </a:r>
            <a:r>
              <a:rPr lang="en" sz="500">
                <a:solidFill>
                  <a:srgbClr val="9C27B0"/>
                </a:solidFill>
                <a:latin typeface="Roboto Mono"/>
                <a:ea typeface="Roboto Mono"/>
                <a:cs typeface="Roboto Mono"/>
                <a:sym typeface="Roboto Mono"/>
              </a:rPr>
              <a:t>Network</a:t>
            </a:r>
            <a:r>
              <a:rPr lang="en" sz="500">
                <a:solidFill>
                  <a:srgbClr val="37474F"/>
                </a:solidFill>
                <a:latin typeface="Roboto Mono"/>
                <a:ea typeface="Roboto Mono"/>
                <a:cs typeface="Roboto Mono"/>
                <a:sym typeface="Roboto Mono"/>
              </a:rPr>
              <a:t>(nn.Module):</a:t>
            </a:r>
            <a:endParaRPr sz="50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a:solidFill>
                  <a:srgbClr val="37474F"/>
                </a:solidFill>
                <a:latin typeface="Roboto Mono"/>
                <a:ea typeface="Roboto Mono"/>
                <a:cs typeface="Roboto Mono"/>
                <a:sym typeface="Roboto Mono"/>
              </a:rPr>
              <a:t>    </a:t>
            </a:r>
            <a:r>
              <a:rPr lang="en" sz="500">
                <a:solidFill>
                  <a:srgbClr val="3F51B5"/>
                </a:solidFill>
                <a:latin typeface="Roboto Mono"/>
                <a:ea typeface="Roboto Mono"/>
                <a:cs typeface="Roboto Mono"/>
                <a:sym typeface="Roboto Mono"/>
              </a:rPr>
              <a:t>def</a:t>
            </a:r>
            <a:r>
              <a:rPr lang="en" sz="500">
                <a:solidFill>
                  <a:srgbClr val="37474F"/>
                </a:solidFill>
                <a:latin typeface="Roboto Mono"/>
                <a:ea typeface="Roboto Mono"/>
                <a:cs typeface="Roboto Mono"/>
                <a:sym typeface="Roboto Mono"/>
              </a:rPr>
              <a:t> __init__(self):</a:t>
            </a:r>
            <a:endParaRPr sz="50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a:solidFill>
                  <a:srgbClr val="37474F"/>
                </a:solidFill>
                <a:latin typeface="Roboto Mono"/>
                <a:ea typeface="Roboto Mono"/>
                <a:cs typeface="Roboto Mono"/>
                <a:sym typeface="Roboto Mono"/>
              </a:rPr>
              <a:t>        </a:t>
            </a:r>
            <a:r>
              <a:rPr lang="en" sz="500">
                <a:solidFill>
                  <a:srgbClr val="9C27B0"/>
                </a:solidFill>
                <a:latin typeface="Roboto Mono"/>
                <a:ea typeface="Roboto Mono"/>
                <a:cs typeface="Roboto Mono"/>
                <a:sym typeface="Roboto Mono"/>
              </a:rPr>
              <a:t>super</a:t>
            </a:r>
            <a:r>
              <a:rPr lang="en" sz="500">
                <a:solidFill>
                  <a:srgbClr val="37474F"/>
                </a:solidFill>
                <a:latin typeface="Roboto Mono"/>
                <a:ea typeface="Roboto Mono"/>
                <a:cs typeface="Roboto Mono"/>
                <a:sym typeface="Roboto Mono"/>
              </a:rPr>
              <a:t>().__init__()</a:t>
            </a:r>
            <a:endParaRPr sz="50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a:solidFill>
                  <a:srgbClr val="37474F"/>
                </a:solidFill>
                <a:latin typeface="Roboto Mono"/>
                <a:ea typeface="Roboto Mono"/>
                <a:cs typeface="Roboto Mono"/>
                <a:sym typeface="Roboto Mono"/>
              </a:rPr>
              <a:t>        self.fc1 = nn.Linear(</a:t>
            </a:r>
            <a:r>
              <a:rPr lang="en" sz="500">
                <a:solidFill>
                  <a:srgbClr val="C53929"/>
                </a:solidFill>
                <a:latin typeface="Roboto Mono"/>
                <a:ea typeface="Roboto Mono"/>
                <a:cs typeface="Roboto Mono"/>
                <a:sym typeface="Roboto Mono"/>
              </a:rPr>
              <a:t>28</a:t>
            </a:r>
            <a:r>
              <a:rPr lang="en" sz="500">
                <a:solidFill>
                  <a:srgbClr val="37474F"/>
                </a:solidFill>
                <a:latin typeface="Roboto Mono"/>
                <a:ea typeface="Roboto Mono"/>
                <a:cs typeface="Roboto Mono"/>
                <a:sym typeface="Roboto Mono"/>
              </a:rPr>
              <a:t> * </a:t>
            </a:r>
            <a:r>
              <a:rPr lang="en" sz="500">
                <a:solidFill>
                  <a:srgbClr val="C53929"/>
                </a:solidFill>
                <a:latin typeface="Roboto Mono"/>
                <a:ea typeface="Roboto Mono"/>
                <a:cs typeface="Roboto Mono"/>
                <a:sym typeface="Roboto Mono"/>
              </a:rPr>
              <a:t>28</a:t>
            </a:r>
            <a:r>
              <a:rPr lang="en" sz="500">
                <a:solidFill>
                  <a:srgbClr val="37474F"/>
                </a:solidFill>
                <a:latin typeface="Roboto Mono"/>
                <a:ea typeface="Roboto Mono"/>
                <a:cs typeface="Roboto Mono"/>
                <a:sym typeface="Roboto Mono"/>
              </a:rPr>
              <a:t>, </a:t>
            </a:r>
            <a:r>
              <a:rPr lang="en" sz="500">
                <a:solidFill>
                  <a:srgbClr val="C53929"/>
                </a:solidFill>
                <a:latin typeface="Roboto Mono"/>
                <a:ea typeface="Roboto Mono"/>
                <a:cs typeface="Roboto Mono"/>
                <a:sym typeface="Roboto Mono"/>
              </a:rPr>
              <a:t>128</a:t>
            </a:r>
            <a:r>
              <a:rPr lang="en" sz="500">
                <a:solidFill>
                  <a:srgbClr val="37474F"/>
                </a:solidFill>
                <a:latin typeface="Roboto Mono"/>
                <a:ea typeface="Roboto Mono"/>
                <a:cs typeface="Roboto Mono"/>
                <a:sym typeface="Roboto Mono"/>
              </a:rPr>
              <a:t>)</a:t>
            </a:r>
            <a:endParaRPr sz="50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a:solidFill>
                  <a:srgbClr val="37474F"/>
                </a:solidFill>
                <a:latin typeface="Roboto Mono"/>
                <a:ea typeface="Roboto Mono"/>
                <a:cs typeface="Roboto Mono"/>
                <a:sym typeface="Roboto Mono"/>
              </a:rPr>
              <a:t>        self.relu1 = nn.ReLU(inplace=</a:t>
            </a:r>
            <a:r>
              <a:rPr lang="en" sz="500">
                <a:solidFill>
                  <a:srgbClr val="3F51B5"/>
                </a:solidFill>
                <a:latin typeface="Roboto Mono"/>
                <a:ea typeface="Roboto Mono"/>
                <a:cs typeface="Roboto Mono"/>
                <a:sym typeface="Roboto Mono"/>
              </a:rPr>
              <a:t>True</a:t>
            </a:r>
            <a:r>
              <a:rPr lang="en" sz="500">
                <a:solidFill>
                  <a:srgbClr val="37474F"/>
                </a:solidFill>
                <a:latin typeface="Roboto Mono"/>
                <a:ea typeface="Roboto Mono"/>
                <a:cs typeface="Roboto Mono"/>
                <a:sym typeface="Roboto Mono"/>
              </a:rPr>
              <a:t>)</a:t>
            </a:r>
            <a:endParaRPr sz="50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a:solidFill>
                  <a:srgbClr val="37474F"/>
                </a:solidFill>
                <a:latin typeface="Roboto Mono"/>
                <a:ea typeface="Roboto Mono"/>
                <a:cs typeface="Roboto Mono"/>
                <a:sym typeface="Roboto Mono"/>
              </a:rPr>
              <a:t>        self.fc2 = nn.Linear(</a:t>
            </a:r>
            <a:r>
              <a:rPr lang="en" sz="500">
                <a:solidFill>
                  <a:srgbClr val="C53929"/>
                </a:solidFill>
                <a:latin typeface="Roboto Mono"/>
                <a:ea typeface="Roboto Mono"/>
                <a:cs typeface="Roboto Mono"/>
                <a:sym typeface="Roboto Mono"/>
              </a:rPr>
              <a:t>128</a:t>
            </a:r>
            <a:r>
              <a:rPr lang="en" sz="500">
                <a:solidFill>
                  <a:srgbClr val="37474F"/>
                </a:solidFill>
                <a:latin typeface="Roboto Mono"/>
                <a:ea typeface="Roboto Mono"/>
                <a:cs typeface="Roboto Mono"/>
                <a:sym typeface="Roboto Mono"/>
              </a:rPr>
              <a:t>, </a:t>
            </a:r>
            <a:r>
              <a:rPr lang="en" sz="500">
                <a:solidFill>
                  <a:srgbClr val="C53929"/>
                </a:solidFill>
                <a:latin typeface="Roboto Mono"/>
                <a:ea typeface="Roboto Mono"/>
                <a:cs typeface="Roboto Mono"/>
                <a:sym typeface="Roboto Mono"/>
              </a:rPr>
              <a:t>10</a:t>
            </a:r>
            <a:r>
              <a:rPr lang="en" sz="500">
                <a:solidFill>
                  <a:srgbClr val="37474F"/>
                </a:solidFill>
                <a:latin typeface="Roboto Mono"/>
                <a:ea typeface="Roboto Mono"/>
                <a:cs typeface="Roboto Mono"/>
                <a:sym typeface="Roboto Mono"/>
              </a:rPr>
              <a:t>)</a:t>
            </a:r>
            <a:endParaRPr sz="50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a:solidFill>
                  <a:srgbClr val="37474F"/>
                </a:solidFill>
                <a:latin typeface="Roboto Mono"/>
                <a:ea typeface="Roboto Mono"/>
                <a:cs typeface="Roboto Mono"/>
                <a:sym typeface="Roboto Mono"/>
              </a:rPr>
              <a:t>    </a:t>
            </a:r>
            <a:r>
              <a:rPr lang="en" sz="500">
                <a:solidFill>
                  <a:srgbClr val="3F51B5"/>
                </a:solidFill>
                <a:latin typeface="Roboto Mono"/>
                <a:ea typeface="Roboto Mono"/>
                <a:cs typeface="Roboto Mono"/>
                <a:sym typeface="Roboto Mono"/>
              </a:rPr>
              <a:t>def</a:t>
            </a:r>
            <a:r>
              <a:rPr lang="en" sz="500">
                <a:solidFill>
                  <a:srgbClr val="37474F"/>
                </a:solidFill>
                <a:latin typeface="Roboto Mono"/>
                <a:ea typeface="Roboto Mono"/>
                <a:cs typeface="Roboto Mono"/>
                <a:sym typeface="Roboto Mono"/>
              </a:rPr>
              <a:t> forward(self, x):</a:t>
            </a:r>
            <a:endParaRPr sz="50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a:solidFill>
                  <a:srgbClr val="37474F"/>
                </a:solidFill>
                <a:latin typeface="Roboto Mono"/>
                <a:ea typeface="Roboto Mono"/>
                <a:cs typeface="Roboto Mono"/>
                <a:sym typeface="Roboto Mono"/>
              </a:rPr>
              <a:t>        x = x.view(-1, 28 * 28)</a:t>
            </a:r>
            <a:endParaRPr sz="50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a:solidFill>
                  <a:srgbClr val="37474F"/>
                </a:solidFill>
                <a:latin typeface="Roboto Mono"/>
                <a:ea typeface="Roboto Mono"/>
                <a:cs typeface="Roboto Mono"/>
                <a:sym typeface="Roboto Mono"/>
              </a:rPr>
              <a:t>        h = self.relu1(self.fc1(x))</a:t>
            </a:r>
            <a:endParaRPr sz="50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a:solidFill>
                  <a:srgbClr val="37474F"/>
                </a:solidFill>
                <a:latin typeface="Roboto Mono"/>
                <a:ea typeface="Roboto Mono"/>
                <a:cs typeface="Roboto Mono"/>
                <a:sym typeface="Roboto Mono"/>
              </a:rPr>
              <a:t>        y = self.fc2(h)</a:t>
            </a:r>
            <a:endParaRPr sz="50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a:solidFill>
                  <a:srgbClr val="37474F"/>
                </a:solidFill>
                <a:latin typeface="Roboto Mono"/>
                <a:ea typeface="Roboto Mono"/>
                <a:cs typeface="Roboto Mono"/>
                <a:sym typeface="Roboto Mono"/>
              </a:rPr>
              <a:t>        </a:t>
            </a:r>
            <a:r>
              <a:rPr lang="en" sz="500">
                <a:solidFill>
                  <a:srgbClr val="3F51B5"/>
                </a:solidFill>
                <a:latin typeface="Roboto Mono"/>
                <a:ea typeface="Roboto Mono"/>
                <a:cs typeface="Roboto Mono"/>
                <a:sym typeface="Roboto Mono"/>
              </a:rPr>
              <a:t>return</a:t>
            </a:r>
            <a:r>
              <a:rPr lang="en" sz="500">
                <a:solidFill>
                  <a:srgbClr val="37474F"/>
                </a:solidFill>
                <a:latin typeface="Roboto Mono"/>
                <a:ea typeface="Roboto Mono"/>
                <a:cs typeface="Roboto Mono"/>
                <a:sym typeface="Roboto Mono"/>
              </a:rPr>
              <a:t> y</a:t>
            </a:r>
            <a:endParaRPr sz="50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a:solidFill>
                  <a:srgbClr val="37474F"/>
                </a:solidFill>
                <a:latin typeface="Roboto Mono"/>
                <a:ea typeface="Roboto Mono"/>
                <a:cs typeface="Roboto Mono"/>
                <a:sym typeface="Roboto Mono"/>
              </a:rPr>
              <a:t>model = Network()</a:t>
            </a:r>
            <a:endParaRPr sz="50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endParaRPr sz="50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a:solidFill>
                  <a:srgbClr val="D81B60"/>
                </a:solidFill>
                <a:latin typeface="Roboto Mono"/>
                <a:ea typeface="Roboto Mono"/>
                <a:cs typeface="Roboto Mono"/>
                <a:sym typeface="Roboto Mono"/>
              </a:rPr>
              <a:t># Train the model</a:t>
            </a:r>
            <a:endParaRPr sz="50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a:solidFill>
                  <a:srgbClr val="37474F"/>
                </a:solidFill>
                <a:latin typeface="Roboto Mono"/>
                <a:ea typeface="Roboto Mono"/>
                <a:cs typeface="Roboto Mono"/>
                <a:sym typeface="Roboto Mono"/>
              </a:rPr>
              <a:t>loss_fn = nn.CrossEntropyLoss()</a:t>
            </a:r>
            <a:endParaRPr sz="50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a:solidFill>
                  <a:srgbClr val="37474F"/>
                </a:solidFill>
                <a:latin typeface="Roboto Mono"/>
                <a:ea typeface="Roboto Mono"/>
                <a:cs typeface="Roboto Mono"/>
                <a:sym typeface="Roboto Mono"/>
              </a:rPr>
              <a:t>optimizer = optim.Adam(lr=</a:t>
            </a:r>
            <a:r>
              <a:rPr lang="en" sz="500">
                <a:solidFill>
                  <a:srgbClr val="C53929"/>
                </a:solidFill>
                <a:latin typeface="Roboto Mono"/>
                <a:ea typeface="Roboto Mono"/>
                <a:cs typeface="Roboto Mono"/>
                <a:sym typeface="Roboto Mono"/>
              </a:rPr>
              <a:t>1e</a:t>
            </a:r>
            <a:r>
              <a:rPr lang="en" sz="500">
                <a:solidFill>
                  <a:srgbClr val="37474F"/>
                </a:solidFill>
                <a:latin typeface="Roboto Mono"/>
                <a:ea typeface="Roboto Mono"/>
                <a:cs typeface="Roboto Mono"/>
                <a:sym typeface="Roboto Mono"/>
              </a:rPr>
              <a:t>-</a:t>
            </a:r>
            <a:r>
              <a:rPr lang="en" sz="500">
                <a:solidFill>
                  <a:srgbClr val="C53929"/>
                </a:solidFill>
                <a:latin typeface="Roboto Mono"/>
                <a:ea typeface="Roboto Mono"/>
                <a:cs typeface="Roboto Mono"/>
                <a:sym typeface="Roboto Mono"/>
              </a:rPr>
              <a:t>3</a:t>
            </a:r>
            <a:r>
              <a:rPr lang="en" sz="500">
                <a:solidFill>
                  <a:srgbClr val="37474F"/>
                </a:solidFill>
                <a:latin typeface="Roboto Mono"/>
                <a:ea typeface="Roboto Mono"/>
                <a:cs typeface="Roboto Mono"/>
                <a:sym typeface="Roboto Mono"/>
              </a:rPr>
              <a:t>)</a:t>
            </a:r>
            <a:endParaRPr sz="50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a:solidFill>
                  <a:srgbClr val="37474F"/>
                </a:solidFill>
                <a:latin typeface="Roboto Mono"/>
                <a:ea typeface="Roboto Mono"/>
                <a:cs typeface="Roboto Mono"/>
                <a:sym typeface="Roboto Mono"/>
              </a:rPr>
              <a:t>epochs = </a:t>
            </a:r>
            <a:r>
              <a:rPr lang="en" sz="500">
                <a:solidFill>
                  <a:srgbClr val="C53929"/>
                </a:solidFill>
                <a:latin typeface="Roboto Mono"/>
                <a:ea typeface="Roboto Mono"/>
                <a:cs typeface="Roboto Mono"/>
                <a:sym typeface="Roboto Mono"/>
              </a:rPr>
              <a:t>5</a:t>
            </a:r>
            <a:endParaRPr sz="50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a:solidFill>
                  <a:srgbClr val="3F51B5"/>
                </a:solidFill>
                <a:latin typeface="Roboto Mono"/>
                <a:ea typeface="Roboto Mono"/>
                <a:cs typeface="Roboto Mono"/>
                <a:sym typeface="Roboto Mono"/>
              </a:rPr>
              <a:t>for</a:t>
            </a:r>
            <a:r>
              <a:rPr lang="en" sz="500">
                <a:solidFill>
                  <a:srgbClr val="37474F"/>
                </a:solidFill>
                <a:latin typeface="Roboto Mono"/>
                <a:ea typeface="Roboto Mono"/>
                <a:cs typeface="Roboto Mono"/>
                <a:sym typeface="Roboto Mono"/>
              </a:rPr>
              <a:t> e </a:t>
            </a:r>
            <a:r>
              <a:rPr lang="en" sz="500">
                <a:solidFill>
                  <a:srgbClr val="3F51B5"/>
                </a:solidFill>
                <a:latin typeface="Roboto Mono"/>
                <a:ea typeface="Roboto Mono"/>
                <a:cs typeface="Roboto Mono"/>
                <a:sym typeface="Roboto Mono"/>
              </a:rPr>
              <a:t>in</a:t>
            </a:r>
            <a:r>
              <a:rPr lang="en" sz="500">
                <a:solidFill>
                  <a:srgbClr val="37474F"/>
                </a:solidFill>
                <a:latin typeface="Roboto Mono"/>
                <a:ea typeface="Roboto Mono"/>
                <a:cs typeface="Roboto Mono"/>
                <a:sym typeface="Roboto Mono"/>
              </a:rPr>
              <a:t> </a:t>
            </a:r>
            <a:r>
              <a:rPr lang="en" sz="500">
                <a:solidFill>
                  <a:srgbClr val="9C27B0"/>
                </a:solidFill>
                <a:latin typeface="Roboto Mono"/>
                <a:ea typeface="Roboto Mono"/>
                <a:cs typeface="Roboto Mono"/>
                <a:sym typeface="Roboto Mono"/>
              </a:rPr>
              <a:t>range</a:t>
            </a:r>
            <a:r>
              <a:rPr lang="en" sz="500">
                <a:solidFill>
                  <a:srgbClr val="37474F"/>
                </a:solidFill>
                <a:latin typeface="Roboto Mono"/>
                <a:ea typeface="Roboto Mono"/>
                <a:cs typeface="Roboto Mono"/>
                <a:sym typeface="Roboto Mono"/>
              </a:rPr>
              <a:t>(epochs):</a:t>
            </a:r>
            <a:endParaRPr sz="50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a:solidFill>
                  <a:srgbClr val="37474F"/>
                </a:solidFill>
                <a:latin typeface="Roboto Mono"/>
                <a:ea typeface="Roboto Mono"/>
                <a:cs typeface="Roboto Mono"/>
                <a:sym typeface="Roboto Mono"/>
              </a:rPr>
              <a:t>    </a:t>
            </a:r>
            <a:r>
              <a:rPr lang="en" sz="500">
                <a:solidFill>
                  <a:srgbClr val="3F51B5"/>
                </a:solidFill>
                <a:latin typeface="Roboto Mono"/>
                <a:ea typeface="Roboto Mono"/>
                <a:cs typeface="Roboto Mono"/>
                <a:sym typeface="Roboto Mono"/>
              </a:rPr>
              <a:t>for</a:t>
            </a:r>
            <a:r>
              <a:rPr lang="en" sz="500">
                <a:solidFill>
                  <a:srgbClr val="37474F"/>
                </a:solidFill>
                <a:latin typeface="Roboto Mono"/>
                <a:ea typeface="Roboto Mono"/>
                <a:cs typeface="Roboto Mono"/>
                <a:sym typeface="Roboto Mono"/>
              </a:rPr>
              <a:t> x_batch, label_batch </a:t>
            </a:r>
            <a:r>
              <a:rPr lang="en" sz="500">
                <a:solidFill>
                  <a:srgbClr val="3F51B5"/>
                </a:solidFill>
                <a:latin typeface="Roboto Mono"/>
                <a:ea typeface="Roboto Mono"/>
                <a:cs typeface="Roboto Mono"/>
                <a:sym typeface="Roboto Mono"/>
              </a:rPr>
              <a:t>in</a:t>
            </a:r>
            <a:r>
              <a:rPr lang="en" sz="500">
                <a:solidFill>
                  <a:srgbClr val="37474F"/>
                </a:solidFill>
                <a:latin typeface="Roboto Mono"/>
                <a:ea typeface="Roboto Mono"/>
                <a:cs typeface="Roboto Mono"/>
                <a:sym typeface="Roboto Mono"/>
              </a:rPr>
              <a:t> train_loader:</a:t>
            </a:r>
            <a:endParaRPr sz="50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a:solidFill>
                  <a:srgbClr val="37474F"/>
                </a:solidFill>
                <a:latin typeface="Roboto Mono"/>
                <a:ea typeface="Roboto Mono"/>
                <a:cs typeface="Roboto Mono"/>
                <a:sym typeface="Roboto Mono"/>
              </a:rPr>
              <a:t>        y_batch = model(x_batch)</a:t>
            </a:r>
            <a:endParaRPr sz="50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a:solidFill>
                  <a:srgbClr val="37474F"/>
                </a:solidFill>
                <a:latin typeface="Roboto Mono"/>
                <a:ea typeface="Roboto Mono"/>
                <a:cs typeface="Roboto Mono"/>
                <a:sym typeface="Roboto Mono"/>
              </a:rPr>
              <a:t>        loss = loss_fn(y_batch, label_batch)</a:t>
            </a:r>
            <a:endParaRPr sz="50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a:solidFill>
                  <a:srgbClr val="37474F"/>
                </a:solidFill>
                <a:latin typeface="Roboto Mono"/>
                <a:ea typeface="Roboto Mono"/>
                <a:cs typeface="Roboto Mono"/>
                <a:sym typeface="Roboto Mono"/>
              </a:rPr>
              <a:t>        optimizer.zero_grad()</a:t>
            </a:r>
            <a:endParaRPr sz="50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a:solidFill>
                  <a:srgbClr val="37474F"/>
                </a:solidFill>
                <a:latin typeface="Roboto Mono"/>
                <a:ea typeface="Roboto Mono"/>
                <a:cs typeface="Roboto Mono"/>
                <a:sym typeface="Roboto Mono"/>
              </a:rPr>
              <a:t>        loss.backward()</a:t>
            </a:r>
            <a:endParaRPr sz="50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a:solidFill>
                  <a:srgbClr val="37474F"/>
                </a:solidFill>
                <a:latin typeface="Roboto Mono"/>
                <a:ea typeface="Roboto Mono"/>
                <a:cs typeface="Roboto Mono"/>
                <a:sym typeface="Roboto Mono"/>
              </a:rPr>
              <a:t>        optimizer.step()</a:t>
            </a:r>
            <a:endParaRPr sz="500">
              <a:solidFill>
                <a:srgbClr val="3F51B5"/>
              </a:solidFill>
              <a:latin typeface="Roboto Mono"/>
              <a:ea typeface="Roboto Mono"/>
              <a:cs typeface="Roboto Mono"/>
              <a:sym typeface="Roboto Mon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TensorFlow</a:t>
            </a:r>
            <a:endParaRPr/>
          </a:p>
        </p:txBody>
      </p:sp>
      <p:sp>
        <p:nvSpPr>
          <p:cNvPr id="345" name="Google Shape;345;p45"/>
          <p:cNvSpPr txBox="1">
            <a:spLocks noGrp="1"/>
          </p:cNvSpPr>
          <p:nvPr>
            <p:ph type="body" idx="1"/>
          </p:nvPr>
        </p:nvSpPr>
        <p:spPr>
          <a:xfrm>
            <a:off x="311700" y="1152475"/>
            <a:ext cx="3363300" cy="3462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b="1" dirty="0"/>
              <a:t>Paradigm</a:t>
            </a:r>
            <a:r>
              <a:rPr lang="en" dirty="0"/>
              <a:t>: Functional </a:t>
            </a:r>
            <a:endParaRPr dirty="0"/>
          </a:p>
          <a:p>
            <a:pPr marL="914400" lvl="1" indent="-317500" algn="l" rtl="0">
              <a:spcBef>
                <a:spcPts val="0"/>
              </a:spcBef>
              <a:spcAft>
                <a:spcPts val="0"/>
              </a:spcAft>
              <a:buSzPts val="1400"/>
              <a:buChar char="-"/>
            </a:pPr>
            <a:r>
              <a:rPr lang="en" dirty="0"/>
              <a:t>And OOP in 2.0</a:t>
            </a:r>
            <a:endParaRPr dirty="0"/>
          </a:p>
          <a:p>
            <a:pPr marL="457200" lvl="0" indent="-342900" algn="l" rtl="0">
              <a:spcBef>
                <a:spcPts val="0"/>
              </a:spcBef>
              <a:spcAft>
                <a:spcPts val="0"/>
              </a:spcAft>
              <a:buSzPts val="1800"/>
              <a:buChar char="-"/>
            </a:pPr>
            <a:r>
              <a:rPr lang="en" b="1" dirty="0"/>
              <a:t>High/low-level</a:t>
            </a:r>
            <a:r>
              <a:rPr lang="en" dirty="0"/>
              <a:t>: Low-level</a:t>
            </a:r>
            <a:endParaRPr dirty="0"/>
          </a:p>
          <a:p>
            <a:pPr marL="457200" lvl="0" indent="-342900" algn="l" rtl="0">
              <a:spcBef>
                <a:spcPts val="0"/>
              </a:spcBef>
              <a:spcAft>
                <a:spcPts val="0"/>
              </a:spcAft>
              <a:buSzPts val="1800"/>
              <a:buChar char="-"/>
            </a:pPr>
            <a:r>
              <a:rPr lang="en" b="1" dirty="0"/>
              <a:t>Popularity</a:t>
            </a:r>
            <a:r>
              <a:rPr lang="en" dirty="0"/>
              <a:t>: Highest</a:t>
            </a:r>
            <a:endParaRPr dirty="0"/>
          </a:p>
          <a:p>
            <a:pPr marL="457200" lvl="0" indent="-342900" algn="l" rtl="0">
              <a:spcBef>
                <a:spcPts val="0"/>
              </a:spcBef>
              <a:spcAft>
                <a:spcPts val="0"/>
              </a:spcAft>
              <a:buSzPts val="1800"/>
              <a:buChar char="-"/>
            </a:pPr>
            <a:r>
              <a:rPr lang="en" b="1" dirty="0"/>
              <a:t>API</a:t>
            </a:r>
            <a:r>
              <a:rPr lang="en" dirty="0"/>
              <a:t>: difficult</a:t>
            </a:r>
            <a:endParaRPr dirty="0"/>
          </a:p>
          <a:p>
            <a:pPr marL="914400" lvl="1" indent="-317500" algn="l" rtl="0">
              <a:spcBef>
                <a:spcPts val="0"/>
              </a:spcBef>
              <a:spcAft>
                <a:spcPts val="0"/>
              </a:spcAft>
              <a:buSzPts val="1400"/>
              <a:buChar char="-"/>
            </a:pPr>
            <a:r>
              <a:rPr lang="en" dirty="0"/>
              <a:t>But easier in 2.0</a:t>
            </a:r>
            <a:endParaRPr dirty="0"/>
          </a:p>
          <a:p>
            <a:pPr marL="457200" lvl="0" indent="-342900" algn="l" rtl="0">
              <a:spcBef>
                <a:spcPts val="0"/>
              </a:spcBef>
              <a:spcAft>
                <a:spcPts val="0"/>
              </a:spcAft>
              <a:buSzPts val="1800"/>
              <a:buChar char="-"/>
            </a:pPr>
            <a:r>
              <a:rPr lang="en" b="1" dirty="0"/>
              <a:t>Used by</a:t>
            </a:r>
            <a:r>
              <a:rPr lang="en" dirty="0"/>
              <a:t>: Industry</a:t>
            </a:r>
            <a:endParaRPr dirty="0"/>
          </a:p>
        </p:txBody>
      </p:sp>
      <p:sp>
        <p:nvSpPr>
          <p:cNvPr id="346" name="Google Shape;346;p45"/>
          <p:cNvSpPr txBox="1"/>
          <p:nvPr/>
        </p:nvSpPr>
        <p:spPr>
          <a:xfrm>
            <a:off x="5008800" y="347675"/>
            <a:ext cx="2825700" cy="4615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400" dirty="0">
                <a:solidFill>
                  <a:srgbClr val="3F51B5"/>
                </a:solidFill>
                <a:latin typeface="Roboto Mono"/>
                <a:ea typeface="Roboto Mono"/>
                <a:cs typeface="Roboto Mono"/>
                <a:sym typeface="Roboto Mono"/>
              </a:rPr>
              <a:t>import</a:t>
            </a:r>
            <a:r>
              <a:rPr lang="en" sz="400" dirty="0">
                <a:solidFill>
                  <a:srgbClr val="37474F"/>
                </a:solidFill>
                <a:latin typeface="Roboto Mono"/>
                <a:ea typeface="Roboto Mono"/>
                <a:cs typeface="Roboto Mono"/>
                <a:sym typeface="Roboto Mono"/>
              </a:rPr>
              <a:t> tensorflow </a:t>
            </a:r>
            <a:r>
              <a:rPr lang="en" sz="400" dirty="0">
                <a:solidFill>
                  <a:srgbClr val="3F51B5"/>
                </a:solidFill>
                <a:latin typeface="Roboto Mono"/>
                <a:ea typeface="Roboto Mono"/>
                <a:cs typeface="Roboto Mono"/>
                <a:sym typeface="Roboto Mono"/>
              </a:rPr>
              <a:t>as</a:t>
            </a:r>
            <a:r>
              <a:rPr lang="en" sz="400" dirty="0">
                <a:solidFill>
                  <a:srgbClr val="37474F"/>
                </a:solidFill>
                <a:latin typeface="Roboto Mono"/>
                <a:ea typeface="Roboto Mono"/>
                <a:cs typeface="Roboto Mono"/>
                <a:sym typeface="Roboto Mono"/>
              </a:rPr>
              <a:t> tf</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F51B5"/>
                </a:solidFill>
                <a:latin typeface="Roboto Mono"/>
                <a:ea typeface="Roboto Mono"/>
                <a:cs typeface="Roboto Mono"/>
                <a:sym typeface="Roboto Mono"/>
              </a:rPr>
              <a:t>import</a:t>
            </a:r>
            <a:r>
              <a:rPr lang="en" sz="400" dirty="0">
                <a:solidFill>
                  <a:srgbClr val="37474F"/>
                </a:solidFill>
                <a:latin typeface="Roboto Mono"/>
                <a:ea typeface="Roboto Mono"/>
                <a:cs typeface="Roboto Mono"/>
                <a:sym typeface="Roboto Mono"/>
              </a:rPr>
              <a:t> tensorflow_datasets </a:t>
            </a:r>
            <a:r>
              <a:rPr lang="en" sz="400" dirty="0">
                <a:solidFill>
                  <a:srgbClr val="3F51B5"/>
                </a:solidFill>
                <a:latin typeface="Roboto Mono"/>
                <a:ea typeface="Roboto Mono"/>
                <a:cs typeface="Roboto Mono"/>
                <a:sym typeface="Roboto Mono"/>
              </a:rPr>
              <a:t>as</a:t>
            </a:r>
            <a:r>
              <a:rPr lang="en" sz="400" dirty="0">
                <a:solidFill>
                  <a:srgbClr val="37474F"/>
                </a:solidFill>
                <a:latin typeface="Roboto Mono"/>
                <a:ea typeface="Roboto Mono"/>
                <a:cs typeface="Roboto Mono"/>
                <a:sym typeface="Roboto Mono"/>
              </a:rPr>
              <a:t> tfds</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D81B60"/>
                </a:solidFill>
                <a:latin typeface="Roboto Mono"/>
                <a:ea typeface="Roboto Mono"/>
                <a:cs typeface="Roboto Mono"/>
                <a:sym typeface="Roboto Mono"/>
              </a:rPr>
              <a:t># Prepare the data</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datasets, info = tfds.load(name=</a:t>
            </a:r>
            <a:r>
              <a:rPr lang="en" sz="400" dirty="0">
                <a:solidFill>
                  <a:srgbClr val="388E3C"/>
                </a:solidFill>
                <a:latin typeface="Roboto Mono"/>
                <a:ea typeface="Roboto Mono"/>
                <a:cs typeface="Roboto Mono"/>
                <a:sym typeface="Roboto Mono"/>
              </a:rPr>
              <a:t>'mnist'</a:t>
            </a:r>
            <a:r>
              <a:rPr lang="en" sz="400" dirty="0">
                <a:solidFill>
                  <a:srgbClr val="37474F"/>
                </a:solidFill>
                <a:latin typeface="Roboto Mono"/>
                <a:ea typeface="Roboto Mono"/>
                <a:cs typeface="Roboto Mono"/>
                <a:sym typeface="Roboto Mono"/>
              </a:rPr>
              <a:t>, with_info=</a:t>
            </a:r>
            <a:r>
              <a:rPr lang="en" sz="400" dirty="0">
                <a:solidFill>
                  <a:srgbClr val="3F51B5"/>
                </a:solidFill>
                <a:latin typeface="Roboto Mono"/>
                <a:ea typeface="Roboto Mono"/>
                <a:cs typeface="Roboto Mono"/>
                <a:sym typeface="Roboto Mono"/>
              </a:rPr>
              <a:t>True</a:t>
            </a:r>
            <a:r>
              <a:rPr lang="en" sz="400" dirty="0">
                <a:solidFill>
                  <a:srgbClr val="37474F"/>
                </a:solidFill>
                <a:latin typeface="Roboto Mono"/>
                <a:ea typeface="Roboto Mono"/>
                <a:cs typeface="Roboto Mono"/>
                <a:sym typeface="Roboto Mono"/>
              </a:rPr>
              <a:t>, as_supervised=</a:t>
            </a:r>
            <a:r>
              <a:rPr lang="en" sz="400" dirty="0">
                <a:solidFill>
                  <a:srgbClr val="3F51B5"/>
                </a:solidFill>
                <a:latin typeface="Roboto Mono"/>
                <a:ea typeface="Roboto Mono"/>
                <a:cs typeface="Roboto Mono"/>
                <a:sym typeface="Roboto Mono"/>
              </a:rPr>
              <a:t>True</a:t>
            </a:r>
            <a:r>
              <a:rPr lang="en" sz="400" dirty="0">
                <a:solidFill>
                  <a:srgbClr val="37474F"/>
                </a:solidFill>
                <a:latin typeface="Roboto Mono"/>
                <a:ea typeface="Roboto Mono"/>
                <a:cs typeface="Roboto Mono"/>
                <a:sym typeface="Roboto Mono"/>
              </a:rPr>
              <a:t>)</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mnist_train, mnist_test = datasets[</a:t>
            </a:r>
            <a:r>
              <a:rPr lang="en" sz="400" dirty="0">
                <a:solidFill>
                  <a:srgbClr val="388E3C"/>
                </a:solidFill>
                <a:latin typeface="Roboto Mono"/>
                <a:ea typeface="Roboto Mono"/>
                <a:cs typeface="Roboto Mono"/>
                <a:sym typeface="Roboto Mono"/>
              </a:rPr>
              <a:t>'train'</a:t>
            </a:r>
            <a:r>
              <a:rPr lang="en" sz="400" dirty="0">
                <a:solidFill>
                  <a:srgbClr val="37474F"/>
                </a:solidFill>
                <a:latin typeface="Roboto Mono"/>
                <a:ea typeface="Roboto Mono"/>
                <a:cs typeface="Roboto Mono"/>
                <a:sym typeface="Roboto Mono"/>
              </a:rPr>
              <a:t>], datasets[</a:t>
            </a:r>
            <a:r>
              <a:rPr lang="en" sz="400" dirty="0">
                <a:solidFill>
                  <a:srgbClr val="388E3C"/>
                </a:solidFill>
                <a:latin typeface="Roboto Mono"/>
                <a:ea typeface="Roboto Mono"/>
                <a:cs typeface="Roboto Mono"/>
                <a:sym typeface="Roboto Mono"/>
              </a:rPr>
              <a:t>'test'</a:t>
            </a:r>
            <a:r>
              <a:rPr lang="en" sz="400" dirty="0">
                <a:solidFill>
                  <a:srgbClr val="37474F"/>
                </a:solidFill>
                <a:latin typeface="Roboto Mono"/>
                <a:ea typeface="Roboto Mono"/>
                <a:cs typeface="Roboto Mono"/>
                <a:sym typeface="Roboto Mono"/>
              </a:rPr>
              <a:t>]</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F51B5"/>
                </a:solidFill>
                <a:latin typeface="Roboto Mono"/>
                <a:ea typeface="Roboto Mono"/>
                <a:cs typeface="Roboto Mono"/>
                <a:sym typeface="Roboto Mono"/>
              </a:rPr>
              <a:t>def</a:t>
            </a:r>
            <a:r>
              <a:rPr lang="en" sz="400" dirty="0">
                <a:solidFill>
                  <a:srgbClr val="37474F"/>
                </a:solidFill>
                <a:latin typeface="Roboto Mono"/>
                <a:ea typeface="Roboto Mono"/>
                <a:cs typeface="Roboto Mono"/>
                <a:sym typeface="Roboto Mono"/>
              </a:rPr>
              <a:t> scale(image, label):</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  image = tf.cast(image, tf.float32)</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  image /= </a:t>
            </a:r>
            <a:r>
              <a:rPr lang="en" sz="400" dirty="0">
                <a:solidFill>
                  <a:srgbClr val="C53929"/>
                </a:solidFill>
                <a:latin typeface="Roboto Mono"/>
                <a:ea typeface="Roboto Mono"/>
                <a:cs typeface="Roboto Mono"/>
                <a:sym typeface="Roboto Mono"/>
              </a:rPr>
              <a:t>255</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  </a:t>
            </a:r>
            <a:r>
              <a:rPr lang="en" sz="400" dirty="0">
                <a:solidFill>
                  <a:srgbClr val="3F51B5"/>
                </a:solidFill>
                <a:latin typeface="Roboto Mono"/>
                <a:ea typeface="Roboto Mono"/>
                <a:cs typeface="Roboto Mono"/>
                <a:sym typeface="Roboto Mono"/>
              </a:rPr>
              <a:t>return</a:t>
            </a:r>
            <a:r>
              <a:rPr lang="en" sz="400" dirty="0">
                <a:solidFill>
                  <a:srgbClr val="37474F"/>
                </a:solidFill>
                <a:latin typeface="Roboto Mono"/>
                <a:ea typeface="Roboto Mono"/>
                <a:cs typeface="Roboto Mono"/>
                <a:sym typeface="Roboto Mono"/>
              </a:rPr>
              <a:t> image, label</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train_data = mnist_train.</a:t>
            </a:r>
            <a:r>
              <a:rPr lang="en" sz="400" dirty="0">
                <a:solidFill>
                  <a:srgbClr val="9C27B0"/>
                </a:solidFill>
                <a:latin typeface="Roboto Mono"/>
                <a:ea typeface="Roboto Mono"/>
                <a:cs typeface="Roboto Mono"/>
                <a:sym typeface="Roboto Mono"/>
              </a:rPr>
              <a:t>map</a:t>
            </a:r>
            <a:r>
              <a:rPr lang="en" sz="400" dirty="0">
                <a:solidFill>
                  <a:srgbClr val="37474F"/>
                </a:solidFill>
                <a:latin typeface="Roboto Mono"/>
                <a:ea typeface="Roboto Mono"/>
                <a:cs typeface="Roboto Mono"/>
                <a:sym typeface="Roboto Mono"/>
              </a:rPr>
              <a:t>(scale).shuffle(</a:t>
            </a:r>
            <a:r>
              <a:rPr lang="en" sz="400" dirty="0">
                <a:solidFill>
                  <a:srgbClr val="C53929"/>
                </a:solidFill>
                <a:latin typeface="Roboto Mono"/>
                <a:ea typeface="Roboto Mono"/>
                <a:cs typeface="Roboto Mono"/>
                <a:sym typeface="Roboto Mono"/>
              </a:rPr>
              <a:t>1024</a:t>
            </a:r>
            <a:r>
              <a:rPr lang="en" sz="400" dirty="0">
                <a:solidFill>
                  <a:srgbClr val="37474F"/>
                </a:solidFill>
                <a:latin typeface="Roboto Mono"/>
                <a:ea typeface="Roboto Mono"/>
                <a:cs typeface="Roboto Mono"/>
                <a:sym typeface="Roboto Mono"/>
              </a:rPr>
              <a:t>).batch(</a:t>
            </a:r>
            <a:r>
              <a:rPr lang="en" sz="400" dirty="0">
                <a:solidFill>
                  <a:srgbClr val="C53929"/>
                </a:solidFill>
                <a:latin typeface="Roboto Mono"/>
                <a:ea typeface="Roboto Mono"/>
                <a:cs typeface="Roboto Mono"/>
                <a:sym typeface="Roboto Mono"/>
              </a:rPr>
              <a:t>32</a:t>
            </a:r>
            <a:r>
              <a:rPr lang="en" sz="400" dirty="0">
                <a:solidFill>
                  <a:srgbClr val="37474F"/>
                </a:solidFill>
                <a:latin typeface="Roboto Mono"/>
                <a:ea typeface="Roboto Mono"/>
                <a:cs typeface="Roboto Mono"/>
                <a:sym typeface="Roboto Mono"/>
              </a:rPr>
              <a:t>)</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test_data = mnist_test.</a:t>
            </a:r>
            <a:r>
              <a:rPr lang="en" sz="400" dirty="0">
                <a:solidFill>
                  <a:srgbClr val="9C27B0"/>
                </a:solidFill>
                <a:latin typeface="Roboto Mono"/>
                <a:ea typeface="Roboto Mono"/>
                <a:cs typeface="Roboto Mono"/>
                <a:sym typeface="Roboto Mono"/>
              </a:rPr>
              <a:t>map</a:t>
            </a:r>
            <a:r>
              <a:rPr lang="en" sz="400" dirty="0">
                <a:solidFill>
                  <a:srgbClr val="37474F"/>
                </a:solidFill>
                <a:latin typeface="Roboto Mono"/>
                <a:ea typeface="Roboto Mono"/>
                <a:cs typeface="Roboto Mono"/>
                <a:sym typeface="Roboto Mono"/>
              </a:rPr>
              <a:t>(scale).batch(</a:t>
            </a:r>
            <a:r>
              <a:rPr lang="en" sz="400" dirty="0">
                <a:solidFill>
                  <a:srgbClr val="C53929"/>
                </a:solidFill>
                <a:latin typeface="Roboto Mono"/>
                <a:ea typeface="Roboto Mono"/>
                <a:cs typeface="Roboto Mono"/>
                <a:sym typeface="Roboto Mono"/>
              </a:rPr>
              <a:t>1024</a:t>
            </a:r>
            <a:r>
              <a:rPr lang="en" sz="400" dirty="0">
                <a:solidFill>
                  <a:srgbClr val="37474F"/>
                </a:solidFill>
                <a:latin typeface="Roboto Mono"/>
                <a:ea typeface="Roboto Mono"/>
                <a:cs typeface="Roboto Mono"/>
                <a:sym typeface="Roboto Mono"/>
              </a:rPr>
              <a:t>).batch(</a:t>
            </a:r>
            <a:r>
              <a:rPr lang="en" sz="400" dirty="0">
                <a:solidFill>
                  <a:srgbClr val="C53929"/>
                </a:solidFill>
                <a:latin typeface="Roboto Mono"/>
                <a:ea typeface="Roboto Mono"/>
                <a:cs typeface="Roboto Mono"/>
                <a:sym typeface="Roboto Mono"/>
              </a:rPr>
              <a:t>128</a:t>
            </a:r>
            <a:r>
              <a:rPr lang="en" sz="400" dirty="0">
                <a:solidFill>
                  <a:srgbClr val="37474F"/>
                </a:solidFill>
                <a:latin typeface="Roboto Mono"/>
                <a:ea typeface="Roboto Mono"/>
                <a:cs typeface="Roboto Mono"/>
                <a:sym typeface="Roboto Mono"/>
              </a:rPr>
              <a:t>)</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D81B60"/>
                </a:solidFill>
                <a:latin typeface="Roboto Mono"/>
                <a:ea typeface="Roboto Mono"/>
                <a:cs typeface="Roboto Mono"/>
                <a:sym typeface="Roboto Mono"/>
              </a:rPr>
              <a:t># Define the model</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random_normal = tf.initializers.RandomNormal()</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weights = {</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    </a:t>
            </a:r>
            <a:r>
              <a:rPr lang="en" sz="400" dirty="0">
                <a:solidFill>
                  <a:srgbClr val="388E3C"/>
                </a:solidFill>
                <a:latin typeface="Roboto Mono"/>
                <a:ea typeface="Roboto Mono"/>
                <a:cs typeface="Roboto Mono"/>
                <a:sym typeface="Roboto Mono"/>
              </a:rPr>
              <a:t>'h'</a:t>
            </a:r>
            <a:r>
              <a:rPr lang="en" sz="400" dirty="0">
                <a:solidFill>
                  <a:srgbClr val="37474F"/>
                </a:solidFill>
                <a:latin typeface="Roboto Mono"/>
                <a:ea typeface="Roboto Mono"/>
                <a:cs typeface="Roboto Mono"/>
                <a:sym typeface="Roboto Mono"/>
              </a:rPr>
              <a:t>: tf.Variable(random_normal([</a:t>
            </a:r>
            <a:r>
              <a:rPr lang="en" sz="400" dirty="0">
                <a:solidFill>
                  <a:srgbClr val="C53929"/>
                </a:solidFill>
                <a:latin typeface="Roboto Mono"/>
                <a:ea typeface="Roboto Mono"/>
                <a:cs typeface="Roboto Mono"/>
                <a:sym typeface="Roboto Mono"/>
              </a:rPr>
              <a:t>28</a:t>
            </a:r>
            <a:r>
              <a:rPr lang="en" sz="400" dirty="0">
                <a:solidFill>
                  <a:srgbClr val="37474F"/>
                </a:solidFill>
                <a:latin typeface="Roboto Mono"/>
                <a:ea typeface="Roboto Mono"/>
                <a:cs typeface="Roboto Mono"/>
                <a:sym typeface="Roboto Mono"/>
              </a:rPr>
              <a:t> * </a:t>
            </a:r>
            <a:r>
              <a:rPr lang="en" sz="400" dirty="0">
                <a:solidFill>
                  <a:srgbClr val="C53929"/>
                </a:solidFill>
                <a:latin typeface="Roboto Mono"/>
                <a:ea typeface="Roboto Mono"/>
                <a:cs typeface="Roboto Mono"/>
                <a:sym typeface="Roboto Mono"/>
              </a:rPr>
              <a:t>28</a:t>
            </a:r>
            <a:r>
              <a:rPr lang="en" sz="400" dirty="0">
                <a:solidFill>
                  <a:srgbClr val="37474F"/>
                </a:solidFill>
                <a:latin typeface="Roboto Mono"/>
                <a:ea typeface="Roboto Mono"/>
                <a:cs typeface="Roboto Mono"/>
                <a:sym typeface="Roboto Mono"/>
              </a:rPr>
              <a:t>, </a:t>
            </a:r>
            <a:r>
              <a:rPr lang="en" sz="400" dirty="0">
                <a:solidFill>
                  <a:srgbClr val="C53929"/>
                </a:solidFill>
                <a:latin typeface="Roboto Mono"/>
                <a:ea typeface="Roboto Mono"/>
                <a:cs typeface="Roboto Mono"/>
                <a:sym typeface="Roboto Mono"/>
              </a:rPr>
              <a:t>128</a:t>
            </a:r>
            <a:r>
              <a:rPr lang="en" sz="400" dirty="0">
                <a:solidFill>
                  <a:srgbClr val="37474F"/>
                </a:solidFill>
                <a:latin typeface="Roboto Mono"/>
                <a:ea typeface="Roboto Mono"/>
                <a:cs typeface="Roboto Mono"/>
                <a:sym typeface="Roboto Mono"/>
              </a:rPr>
              <a:t>])),</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    </a:t>
            </a:r>
            <a:r>
              <a:rPr lang="en" sz="400" dirty="0">
                <a:solidFill>
                  <a:srgbClr val="388E3C"/>
                </a:solidFill>
                <a:latin typeface="Roboto Mono"/>
                <a:ea typeface="Roboto Mono"/>
                <a:cs typeface="Roboto Mono"/>
                <a:sym typeface="Roboto Mono"/>
              </a:rPr>
              <a:t>'y'</a:t>
            </a:r>
            <a:r>
              <a:rPr lang="en" sz="400" dirty="0">
                <a:solidFill>
                  <a:srgbClr val="37474F"/>
                </a:solidFill>
                <a:latin typeface="Roboto Mono"/>
                <a:ea typeface="Roboto Mono"/>
                <a:cs typeface="Roboto Mono"/>
                <a:sym typeface="Roboto Mono"/>
              </a:rPr>
              <a:t>: tf.Variable(random_normal([</a:t>
            </a:r>
            <a:r>
              <a:rPr lang="en" sz="400" dirty="0">
                <a:solidFill>
                  <a:srgbClr val="C53929"/>
                </a:solidFill>
                <a:latin typeface="Roboto Mono"/>
                <a:ea typeface="Roboto Mono"/>
                <a:cs typeface="Roboto Mono"/>
                <a:sym typeface="Roboto Mono"/>
              </a:rPr>
              <a:t>128</a:t>
            </a:r>
            <a:r>
              <a:rPr lang="en" sz="400" dirty="0">
                <a:solidFill>
                  <a:srgbClr val="37474F"/>
                </a:solidFill>
                <a:latin typeface="Roboto Mono"/>
                <a:ea typeface="Roboto Mono"/>
                <a:cs typeface="Roboto Mono"/>
                <a:sym typeface="Roboto Mono"/>
              </a:rPr>
              <a:t>, </a:t>
            </a:r>
            <a:r>
              <a:rPr lang="en" sz="400" dirty="0">
                <a:solidFill>
                  <a:srgbClr val="C53929"/>
                </a:solidFill>
                <a:latin typeface="Roboto Mono"/>
                <a:ea typeface="Roboto Mono"/>
                <a:cs typeface="Roboto Mono"/>
                <a:sym typeface="Roboto Mono"/>
              </a:rPr>
              <a:t>10</a:t>
            </a:r>
            <a:r>
              <a:rPr lang="en" sz="400" dirty="0">
                <a:solidFill>
                  <a:srgbClr val="37474F"/>
                </a:solidFill>
                <a:latin typeface="Roboto Mono"/>
                <a:ea typeface="Roboto Mono"/>
                <a:cs typeface="Roboto Mono"/>
                <a:sym typeface="Roboto Mono"/>
              </a:rPr>
              <a:t>]))</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biases = {</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    </a:t>
            </a:r>
            <a:r>
              <a:rPr lang="en" sz="400" dirty="0">
                <a:solidFill>
                  <a:srgbClr val="388E3C"/>
                </a:solidFill>
                <a:latin typeface="Roboto Mono"/>
                <a:ea typeface="Roboto Mono"/>
                <a:cs typeface="Roboto Mono"/>
                <a:sym typeface="Roboto Mono"/>
              </a:rPr>
              <a:t>'h'</a:t>
            </a:r>
            <a:r>
              <a:rPr lang="en" sz="400" dirty="0">
                <a:solidFill>
                  <a:srgbClr val="37474F"/>
                </a:solidFill>
                <a:latin typeface="Roboto Mono"/>
                <a:ea typeface="Roboto Mono"/>
                <a:cs typeface="Roboto Mono"/>
                <a:sym typeface="Roboto Mono"/>
              </a:rPr>
              <a:t>: tf.Variable(tf.zeros([</a:t>
            </a:r>
            <a:r>
              <a:rPr lang="en" sz="400" dirty="0">
                <a:solidFill>
                  <a:srgbClr val="C53929"/>
                </a:solidFill>
                <a:latin typeface="Roboto Mono"/>
                <a:ea typeface="Roboto Mono"/>
                <a:cs typeface="Roboto Mono"/>
                <a:sym typeface="Roboto Mono"/>
              </a:rPr>
              <a:t>128</a:t>
            </a:r>
            <a:r>
              <a:rPr lang="en" sz="400" dirty="0">
                <a:solidFill>
                  <a:srgbClr val="37474F"/>
                </a:solidFill>
                <a:latin typeface="Roboto Mono"/>
                <a:ea typeface="Roboto Mono"/>
                <a:cs typeface="Roboto Mono"/>
                <a:sym typeface="Roboto Mono"/>
              </a:rPr>
              <a:t>])),</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    </a:t>
            </a:r>
            <a:r>
              <a:rPr lang="en" sz="400" dirty="0">
                <a:solidFill>
                  <a:srgbClr val="388E3C"/>
                </a:solidFill>
                <a:latin typeface="Roboto Mono"/>
                <a:ea typeface="Roboto Mono"/>
                <a:cs typeface="Roboto Mono"/>
                <a:sym typeface="Roboto Mono"/>
              </a:rPr>
              <a:t>'y'</a:t>
            </a:r>
            <a:r>
              <a:rPr lang="en" sz="400" dirty="0">
                <a:solidFill>
                  <a:srgbClr val="37474F"/>
                </a:solidFill>
                <a:latin typeface="Roboto Mono"/>
                <a:ea typeface="Roboto Mono"/>
                <a:cs typeface="Roboto Mono"/>
                <a:sym typeface="Roboto Mono"/>
              </a:rPr>
              <a:t>: tf.Variable(tf.zeros([</a:t>
            </a:r>
            <a:r>
              <a:rPr lang="en" sz="400" dirty="0">
                <a:solidFill>
                  <a:srgbClr val="C53929"/>
                </a:solidFill>
                <a:latin typeface="Roboto Mono"/>
                <a:ea typeface="Roboto Mono"/>
                <a:cs typeface="Roboto Mono"/>
                <a:sym typeface="Roboto Mono"/>
              </a:rPr>
              <a:t>10</a:t>
            </a:r>
            <a:r>
              <a:rPr lang="en" sz="400" dirty="0">
                <a:solidFill>
                  <a:srgbClr val="37474F"/>
                </a:solidFill>
                <a:latin typeface="Roboto Mono"/>
                <a:ea typeface="Roboto Mono"/>
                <a:cs typeface="Roboto Mono"/>
                <a:sym typeface="Roboto Mono"/>
              </a:rPr>
              <a:t>]))</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F51B5"/>
                </a:solidFill>
                <a:latin typeface="Roboto Mono"/>
                <a:ea typeface="Roboto Mono"/>
                <a:cs typeface="Roboto Mono"/>
                <a:sym typeface="Roboto Mono"/>
              </a:rPr>
              <a:t>def</a:t>
            </a:r>
            <a:r>
              <a:rPr lang="en" sz="400" dirty="0">
                <a:solidFill>
                  <a:srgbClr val="37474F"/>
                </a:solidFill>
                <a:latin typeface="Roboto Mono"/>
                <a:ea typeface="Roboto Mono"/>
                <a:cs typeface="Roboto Mono"/>
                <a:sym typeface="Roboto Mono"/>
              </a:rPr>
              <a:t> model(x):</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    x = tf.reshape(x, [-1, 28 * 28])</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    h = tf.matmul(x, weights[</a:t>
            </a:r>
            <a:r>
              <a:rPr lang="en" sz="400" dirty="0">
                <a:solidFill>
                  <a:srgbClr val="388E3C"/>
                </a:solidFill>
                <a:latin typeface="Roboto Mono"/>
                <a:ea typeface="Roboto Mono"/>
                <a:cs typeface="Roboto Mono"/>
                <a:sym typeface="Roboto Mono"/>
              </a:rPr>
              <a:t>'h'</a:t>
            </a:r>
            <a:r>
              <a:rPr lang="en" sz="400" dirty="0">
                <a:solidFill>
                  <a:srgbClr val="37474F"/>
                </a:solidFill>
                <a:latin typeface="Roboto Mono"/>
                <a:ea typeface="Roboto Mono"/>
                <a:cs typeface="Roboto Mono"/>
                <a:sym typeface="Roboto Mono"/>
              </a:rPr>
              <a:t>]) + biases[</a:t>
            </a:r>
            <a:r>
              <a:rPr lang="en" sz="400" dirty="0">
                <a:solidFill>
                  <a:srgbClr val="388E3C"/>
                </a:solidFill>
                <a:latin typeface="Roboto Mono"/>
                <a:ea typeface="Roboto Mono"/>
                <a:cs typeface="Roboto Mono"/>
                <a:sym typeface="Roboto Mono"/>
              </a:rPr>
              <a:t>'b'</a:t>
            </a:r>
            <a:r>
              <a:rPr lang="en" sz="400" dirty="0">
                <a:solidFill>
                  <a:srgbClr val="37474F"/>
                </a:solidFill>
                <a:latin typeface="Roboto Mono"/>
                <a:ea typeface="Roboto Mono"/>
                <a:cs typeface="Roboto Mono"/>
                <a:sym typeface="Roboto Mono"/>
              </a:rPr>
              <a:t>]</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    h = tf.nn.relu(h)</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    y = tf.matmul(h, weights[</a:t>
            </a:r>
            <a:r>
              <a:rPr lang="en" sz="400" dirty="0">
                <a:solidFill>
                  <a:srgbClr val="388E3C"/>
                </a:solidFill>
                <a:latin typeface="Roboto Mono"/>
                <a:ea typeface="Roboto Mono"/>
                <a:cs typeface="Roboto Mono"/>
                <a:sym typeface="Roboto Mono"/>
              </a:rPr>
              <a:t>'y'</a:t>
            </a:r>
            <a:r>
              <a:rPr lang="en" sz="400" dirty="0">
                <a:solidFill>
                  <a:srgbClr val="37474F"/>
                </a:solidFill>
                <a:latin typeface="Roboto Mono"/>
                <a:ea typeface="Roboto Mono"/>
                <a:cs typeface="Roboto Mono"/>
                <a:sym typeface="Roboto Mono"/>
              </a:rPr>
              <a:t>]) + biases[</a:t>
            </a:r>
            <a:r>
              <a:rPr lang="en" sz="400" dirty="0">
                <a:solidFill>
                  <a:srgbClr val="388E3C"/>
                </a:solidFill>
                <a:latin typeface="Roboto Mono"/>
                <a:ea typeface="Roboto Mono"/>
                <a:cs typeface="Roboto Mono"/>
                <a:sym typeface="Roboto Mono"/>
              </a:rPr>
              <a:t>'y'</a:t>
            </a:r>
            <a:r>
              <a:rPr lang="en" sz="400" dirty="0">
                <a:solidFill>
                  <a:srgbClr val="37474F"/>
                </a:solidFill>
                <a:latin typeface="Roboto Mono"/>
                <a:ea typeface="Roboto Mono"/>
                <a:cs typeface="Roboto Mono"/>
                <a:sym typeface="Roboto Mono"/>
              </a:rPr>
              <a:t>]</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    </a:t>
            </a:r>
            <a:r>
              <a:rPr lang="en" sz="400" dirty="0">
                <a:solidFill>
                  <a:srgbClr val="3F51B5"/>
                </a:solidFill>
                <a:latin typeface="Roboto Mono"/>
                <a:ea typeface="Roboto Mono"/>
                <a:cs typeface="Roboto Mono"/>
                <a:sym typeface="Roboto Mono"/>
              </a:rPr>
              <a:t>return</a:t>
            </a:r>
            <a:r>
              <a:rPr lang="en" sz="400" dirty="0">
                <a:solidFill>
                  <a:srgbClr val="37474F"/>
                </a:solidFill>
                <a:latin typeface="Roboto Mono"/>
                <a:ea typeface="Roboto Mono"/>
                <a:cs typeface="Roboto Mono"/>
                <a:sym typeface="Roboto Mono"/>
              </a:rPr>
              <a:t> tf.nn.softmax(y)</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D81B60"/>
                </a:solidFill>
                <a:latin typeface="Roboto Mono"/>
                <a:ea typeface="Roboto Mono"/>
                <a:cs typeface="Roboto Mono"/>
                <a:sym typeface="Roboto Mono"/>
              </a:rPr>
              <a:t># Train the model</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optimizer = tf.optimizers.SGD(</a:t>
            </a:r>
            <a:r>
              <a:rPr lang="en" sz="400" dirty="0">
                <a:solidFill>
                  <a:srgbClr val="C53929"/>
                </a:solidFill>
                <a:latin typeface="Roboto Mono"/>
                <a:ea typeface="Roboto Mono"/>
                <a:cs typeface="Roboto Mono"/>
                <a:sym typeface="Roboto Mono"/>
              </a:rPr>
              <a:t>1e</a:t>
            </a:r>
            <a:r>
              <a:rPr lang="en" sz="400" dirty="0">
                <a:solidFill>
                  <a:srgbClr val="37474F"/>
                </a:solidFill>
                <a:latin typeface="Roboto Mono"/>
                <a:ea typeface="Roboto Mono"/>
                <a:cs typeface="Roboto Mono"/>
                <a:sym typeface="Roboto Mono"/>
              </a:rPr>
              <a:t>-</a:t>
            </a:r>
            <a:r>
              <a:rPr lang="en" sz="400" dirty="0">
                <a:solidFill>
                  <a:srgbClr val="C53929"/>
                </a:solidFill>
                <a:latin typeface="Roboto Mono"/>
                <a:ea typeface="Roboto Mono"/>
                <a:cs typeface="Roboto Mono"/>
                <a:sym typeface="Roboto Mono"/>
              </a:rPr>
              <a:t>3</a:t>
            </a:r>
            <a:r>
              <a:rPr lang="en" sz="400" dirty="0">
                <a:solidFill>
                  <a:srgbClr val="37474F"/>
                </a:solidFill>
                <a:latin typeface="Roboto Mono"/>
                <a:ea typeface="Roboto Mono"/>
                <a:cs typeface="Roboto Mono"/>
                <a:sym typeface="Roboto Mono"/>
              </a:rPr>
              <a:t>)</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F51B5"/>
                </a:solidFill>
                <a:latin typeface="Roboto Mono"/>
                <a:ea typeface="Roboto Mono"/>
                <a:cs typeface="Roboto Mono"/>
                <a:sym typeface="Roboto Mono"/>
              </a:rPr>
              <a:t>def</a:t>
            </a:r>
            <a:r>
              <a:rPr lang="en" sz="400" dirty="0">
                <a:solidFill>
                  <a:srgbClr val="37474F"/>
                </a:solidFill>
                <a:latin typeface="Roboto Mono"/>
                <a:ea typeface="Roboto Mono"/>
                <a:cs typeface="Roboto Mono"/>
                <a:sym typeface="Roboto Mono"/>
              </a:rPr>
              <a:t> cross_entropy(y_pred, y_true):</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    y_true = tf.one_hot(y_true, depth=num_classes)</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    y_pred = tf.clip_by_value(y_pred, </a:t>
            </a:r>
            <a:r>
              <a:rPr lang="en" sz="400" dirty="0">
                <a:solidFill>
                  <a:srgbClr val="C53929"/>
                </a:solidFill>
                <a:latin typeface="Roboto Mono"/>
                <a:ea typeface="Roboto Mono"/>
                <a:cs typeface="Roboto Mono"/>
                <a:sym typeface="Roboto Mono"/>
              </a:rPr>
              <a:t>1e</a:t>
            </a:r>
            <a:r>
              <a:rPr lang="en" sz="400" dirty="0">
                <a:solidFill>
                  <a:srgbClr val="37474F"/>
                </a:solidFill>
                <a:latin typeface="Roboto Mono"/>
                <a:ea typeface="Roboto Mono"/>
                <a:cs typeface="Roboto Mono"/>
                <a:sym typeface="Roboto Mono"/>
              </a:rPr>
              <a:t>-</a:t>
            </a:r>
            <a:r>
              <a:rPr lang="en" sz="400" dirty="0">
                <a:solidFill>
                  <a:srgbClr val="C53929"/>
                </a:solidFill>
                <a:latin typeface="Roboto Mono"/>
                <a:ea typeface="Roboto Mono"/>
                <a:cs typeface="Roboto Mono"/>
                <a:sym typeface="Roboto Mono"/>
              </a:rPr>
              <a:t>9</a:t>
            </a:r>
            <a:r>
              <a:rPr lang="en" sz="400" dirty="0">
                <a:solidFill>
                  <a:srgbClr val="37474F"/>
                </a:solidFill>
                <a:latin typeface="Roboto Mono"/>
                <a:ea typeface="Roboto Mono"/>
                <a:cs typeface="Roboto Mono"/>
                <a:sym typeface="Roboto Mono"/>
              </a:rPr>
              <a:t>, </a:t>
            </a:r>
            <a:r>
              <a:rPr lang="en" sz="400" dirty="0">
                <a:solidFill>
                  <a:srgbClr val="C53929"/>
                </a:solidFill>
                <a:latin typeface="Roboto Mono"/>
                <a:ea typeface="Roboto Mono"/>
                <a:cs typeface="Roboto Mono"/>
                <a:sym typeface="Roboto Mono"/>
              </a:rPr>
              <a:t>1</a:t>
            </a:r>
            <a:r>
              <a:rPr lang="en" sz="400" dirty="0">
                <a:solidFill>
                  <a:srgbClr val="37474F"/>
                </a:solidFill>
                <a:latin typeface="Roboto Mono"/>
                <a:ea typeface="Roboto Mono"/>
                <a:cs typeface="Roboto Mono"/>
                <a:sym typeface="Roboto Mono"/>
              </a:rPr>
              <a:t>.)</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    </a:t>
            </a:r>
            <a:r>
              <a:rPr lang="en" sz="400" dirty="0">
                <a:solidFill>
                  <a:srgbClr val="3F51B5"/>
                </a:solidFill>
                <a:latin typeface="Roboto Mono"/>
                <a:ea typeface="Roboto Mono"/>
                <a:cs typeface="Roboto Mono"/>
                <a:sym typeface="Roboto Mono"/>
              </a:rPr>
              <a:t>return</a:t>
            </a:r>
            <a:r>
              <a:rPr lang="en" sz="400" dirty="0">
                <a:solidFill>
                  <a:srgbClr val="37474F"/>
                </a:solidFill>
                <a:latin typeface="Roboto Mono"/>
                <a:ea typeface="Roboto Mono"/>
                <a:cs typeface="Roboto Mono"/>
                <a:sym typeface="Roboto Mono"/>
              </a:rPr>
              <a:t> tf.reduce_mean(-tf.reduce_sum(y_true * tf.math.log(y_pred)))</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@tf.function</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F51B5"/>
                </a:solidFill>
                <a:latin typeface="Roboto Mono"/>
                <a:ea typeface="Roboto Mono"/>
                <a:cs typeface="Roboto Mono"/>
                <a:sym typeface="Roboto Mono"/>
              </a:rPr>
              <a:t>def</a:t>
            </a:r>
            <a:r>
              <a:rPr lang="en" sz="400" dirty="0">
                <a:solidFill>
                  <a:srgbClr val="37474F"/>
                </a:solidFill>
                <a:latin typeface="Roboto Mono"/>
                <a:ea typeface="Roboto Mono"/>
                <a:cs typeface="Roboto Mono"/>
                <a:sym typeface="Roboto Mono"/>
              </a:rPr>
              <a:t> train_step(x, y):</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    </a:t>
            </a:r>
            <a:r>
              <a:rPr lang="en" sz="400" dirty="0">
                <a:solidFill>
                  <a:srgbClr val="3F51B5"/>
                </a:solidFill>
                <a:latin typeface="Roboto Mono"/>
                <a:ea typeface="Roboto Mono"/>
                <a:cs typeface="Roboto Mono"/>
                <a:sym typeface="Roboto Mono"/>
              </a:rPr>
              <a:t>with</a:t>
            </a:r>
            <a:r>
              <a:rPr lang="en" sz="400" dirty="0">
                <a:solidFill>
                  <a:srgbClr val="37474F"/>
                </a:solidFill>
                <a:latin typeface="Roboto Mono"/>
                <a:ea typeface="Roboto Mono"/>
                <a:cs typeface="Roboto Mono"/>
                <a:sym typeface="Roboto Mono"/>
              </a:rPr>
              <a:t> tf.GradientTape() </a:t>
            </a:r>
            <a:r>
              <a:rPr lang="en" sz="400" dirty="0">
                <a:solidFill>
                  <a:srgbClr val="3F51B5"/>
                </a:solidFill>
                <a:latin typeface="Roboto Mono"/>
                <a:ea typeface="Roboto Mono"/>
                <a:cs typeface="Roboto Mono"/>
                <a:sym typeface="Roboto Mono"/>
              </a:rPr>
              <a:t>as</a:t>
            </a:r>
            <a:r>
              <a:rPr lang="en" sz="400" dirty="0">
                <a:solidFill>
                  <a:srgbClr val="37474F"/>
                </a:solidFill>
                <a:latin typeface="Roboto Mono"/>
                <a:ea typeface="Roboto Mono"/>
                <a:cs typeface="Roboto Mono"/>
                <a:sym typeface="Roboto Mono"/>
              </a:rPr>
              <a:t> g:</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        pred = model(x)</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        loss = cross_entropy(pred, y)</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    trainable_variables = weights.values() + biases.values()</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    gradients = g.gradient(loss, trainable_variables)</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    optimizer.apply_gradients(</a:t>
            </a:r>
            <a:r>
              <a:rPr lang="en" sz="400" dirty="0">
                <a:solidFill>
                  <a:srgbClr val="9C27B0"/>
                </a:solidFill>
                <a:latin typeface="Roboto Mono"/>
                <a:ea typeface="Roboto Mono"/>
                <a:cs typeface="Roboto Mono"/>
                <a:sym typeface="Roboto Mono"/>
              </a:rPr>
              <a:t>zip</a:t>
            </a:r>
            <a:r>
              <a:rPr lang="en" sz="400" dirty="0">
                <a:solidFill>
                  <a:srgbClr val="37474F"/>
                </a:solidFill>
                <a:latin typeface="Roboto Mono"/>
                <a:ea typeface="Roboto Mono"/>
                <a:cs typeface="Roboto Mono"/>
                <a:sym typeface="Roboto Mono"/>
              </a:rPr>
              <a:t>(gradients, trainable_variables))</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F51B5"/>
                </a:solidFill>
                <a:latin typeface="Roboto Mono"/>
                <a:ea typeface="Roboto Mono"/>
                <a:cs typeface="Roboto Mono"/>
                <a:sym typeface="Roboto Mono"/>
              </a:rPr>
              <a:t>for</a:t>
            </a:r>
            <a:r>
              <a:rPr lang="en" sz="400" dirty="0">
                <a:solidFill>
                  <a:srgbClr val="37474F"/>
                </a:solidFill>
                <a:latin typeface="Roboto Mono"/>
                <a:ea typeface="Roboto Mono"/>
                <a:cs typeface="Roboto Mono"/>
                <a:sym typeface="Roboto Mono"/>
              </a:rPr>
              <a:t> e </a:t>
            </a:r>
            <a:r>
              <a:rPr lang="en" sz="400" dirty="0">
                <a:solidFill>
                  <a:srgbClr val="3F51B5"/>
                </a:solidFill>
                <a:latin typeface="Roboto Mono"/>
                <a:ea typeface="Roboto Mono"/>
                <a:cs typeface="Roboto Mono"/>
                <a:sym typeface="Roboto Mono"/>
              </a:rPr>
              <a:t>in</a:t>
            </a:r>
            <a:r>
              <a:rPr lang="en" sz="400" dirty="0">
                <a:solidFill>
                  <a:srgbClr val="37474F"/>
                </a:solidFill>
                <a:latin typeface="Roboto Mono"/>
                <a:ea typeface="Roboto Mono"/>
                <a:cs typeface="Roboto Mono"/>
                <a:sym typeface="Roboto Mono"/>
              </a:rPr>
              <a:t> </a:t>
            </a:r>
            <a:r>
              <a:rPr lang="en" sz="400" dirty="0">
                <a:solidFill>
                  <a:srgbClr val="9C27B0"/>
                </a:solidFill>
                <a:latin typeface="Roboto Mono"/>
                <a:ea typeface="Roboto Mono"/>
                <a:cs typeface="Roboto Mono"/>
                <a:sym typeface="Roboto Mono"/>
              </a:rPr>
              <a:t>range</a:t>
            </a:r>
            <a:r>
              <a:rPr lang="en" sz="400" dirty="0">
                <a:solidFill>
                  <a:srgbClr val="37474F"/>
                </a:solidFill>
                <a:latin typeface="Roboto Mono"/>
                <a:ea typeface="Roboto Mono"/>
                <a:cs typeface="Roboto Mono"/>
                <a:sym typeface="Roboto Mono"/>
              </a:rPr>
              <a:t>(epochs):</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    </a:t>
            </a:r>
            <a:r>
              <a:rPr lang="en" sz="400" dirty="0">
                <a:solidFill>
                  <a:srgbClr val="3F51B5"/>
                </a:solidFill>
                <a:latin typeface="Roboto Mono"/>
                <a:ea typeface="Roboto Mono"/>
                <a:cs typeface="Roboto Mono"/>
                <a:sym typeface="Roboto Mono"/>
              </a:rPr>
              <a:t>for</a:t>
            </a:r>
            <a:r>
              <a:rPr lang="en" sz="400" dirty="0">
                <a:solidFill>
                  <a:srgbClr val="37474F"/>
                </a:solidFill>
                <a:latin typeface="Roboto Mono"/>
                <a:ea typeface="Roboto Mono"/>
                <a:cs typeface="Roboto Mono"/>
                <a:sym typeface="Roboto Mono"/>
              </a:rPr>
              <a:t> x_batch, label_batch </a:t>
            </a:r>
            <a:r>
              <a:rPr lang="en" sz="400" dirty="0">
                <a:solidFill>
                  <a:srgbClr val="3F51B5"/>
                </a:solidFill>
                <a:latin typeface="Roboto Mono"/>
                <a:ea typeface="Roboto Mono"/>
                <a:cs typeface="Roboto Mono"/>
                <a:sym typeface="Roboto Mono"/>
              </a:rPr>
              <a:t>in</a:t>
            </a:r>
            <a:r>
              <a:rPr lang="en" sz="400" dirty="0">
                <a:solidFill>
                  <a:srgbClr val="37474F"/>
                </a:solidFill>
                <a:latin typeface="Roboto Mono"/>
                <a:ea typeface="Roboto Mono"/>
                <a:cs typeface="Roboto Mono"/>
                <a:sym typeface="Roboto Mono"/>
              </a:rPr>
              <a:t> train_data:</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        train_step(x_batch, label_batch)</a:t>
            </a:r>
            <a:endParaRPr sz="400" dirty="0">
              <a:solidFill>
                <a:srgbClr val="3F51B5"/>
              </a:solidFill>
              <a:latin typeface="Roboto Mono"/>
              <a:ea typeface="Roboto Mono"/>
              <a:cs typeface="Roboto Mono"/>
              <a:sym typeface="Roboto Mon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Keras</a:t>
            </a:r>
            <a:endParaRPr/>
          </a:p>
        </p:txBody>
      </p:sp>
      <p:sp>
        <p:nvSpPr>
          <p:cNvPr id="352" name="Google Shape;352;p46"/>
          <p:cNvSpPr txBox="1">
            <a:spLocks noGrp="1"/>
          </p:cNvSpPr>
          <p:nvPr>
            <p:ph type="body" idx="1"/>
          </p:nvPr>
        </p:nvSpPr>
        <p:spPr>
          <a:xfrm>
            <a:off x="311700" y="1152475"/>
            <a:ext cx="3627900" cy="3462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b="1"/>
              <a:t>Paradigm</a:t>
            </a:r>
            <a:r>
              <a:rPr lang="en"/>
              <a:t>: OOP</a:t>
            </a:r>
            <a:endParaRPr/>
          </a:p>
          <a:p>
            <a:pPr marL="457200" lvl="0" indent="-342900" algn="l" rtl="0">
              <a:spcBef>
                <a:spcPts val="0"/>
              </a:spcBef>
              <a:spcAft>
                <a:spcPts val="0"/>
              </a:spcAft>
              <a:buSzPts val="1800"/>
              <a:buChar char="-"/>
            </a:pPr>
            <a:r>
              <a:rPr lang="en" b="1"/>
              <a:t>High/low-level</a:t>
            </a:r>
            <a:r>
              <a:rPr lang="en"/>
              <a:t>: High-level</a:t>
            </a:r>
            <a:endParaRPr/>
          </a:p>
          <a:p>
            <a:pPr marL="457200" lvl="0" indent="-342900" algn="l" rtl="0">
              <a:spcBef>
                <a:spcPts val="0"/>
              </a:spcBef>
              <a:spcAft>
                <a:spcPts val="0"/>
              </a:spcAft>
              <a:buSzPts val="1800"/>
              <a:buChar char="-"/>
            </a:pPr>
            <a:r>
              <a:rPr lang="en" b="1"/>
              <a:t>Popularity</a:t>
            </a:r>
            <a:r>
              <a:rPr lang="en"/>
              <a:t>: High</a:t>
            </a:r>
            <a:endParaRPr/>
          </a:p>
          <a:p>
            <a:pPr marL="457200" lvl="0" indent="-342900" algn="l" rtl="0">
              <a:spcBef>
                <a:spcPts val="0"/>
              </a:spcBef>
              <a:spcAft>
                <a:spcPts val="0"/>
              </a:spcAft>
              <a:buSzPts val="1800"/>
              <a:buChar char="-"/>
            </a:pPr>
            <a:r>
              <a:rPr lang="en" b="1"/>
              <a:t>API</a:t>
            </a:r>
            <a:r>
              <a:rPr lang="en"/>
              <a:t>: Very easy</a:t>
            </a:r>
            <a:endParaRPr/>
          </a:p>
          <a:p>
            <a:pPr marL="457200" lvl="0" indent="-342900" algn="l" rtl="0">
              <a:spcBef>
                <a:spcPts val="0"/>
              </a:spcBef>
              <a:spcAft>
                <a:spcPts val="0"/>
              </a:spcAft>
              <a:buSzPts val="1800"/>
              <a:buChar char="-"/>
            </a:pPr>
            <a:r>
              <a:rPr lang="en" b="1"/>
              <a:t>Used by</a:t>
            </a:r>
            <a:r>
              <a:rPr lang="en"/>
              <a:t>: Beginners/industry</a:t>
            </a:r>
            <a:endParaRPr/>
          </a:p>
          <a:p>
            <a:pPr marL="0" lvl="0" indent="0" algn="l" rtl="0">
              <a:spcBef>
                <a:spcPts val="1600"/>
              </a:spcBef>
              <a:spcAft>
                <a:spcPts val="1600"/>
              </a:spcAft>
              <a:buNone/>
            </a:pPr>
            <a:r>
              <a:rPr lang="en" sz="1400" i="1"/>
              <a:t>Note: It is now a high-level library that comes with TensorFlow</a:t>
            </a:r>
            <a:endParaRPr sz="1400" i="1"/>
          </a:p>
        </p:txBody>
      </p:sp>
      <p:sp>
        <p:nvSpPr>
          <p:cNvPr id="353" name="Google Shape;353;p46"/>
          <p:cNvSpPr txBox="1"/>
          <p:nvPr/>
        </p:nvSpPr>
        <p:spPr>
          <a:xfrm>
            <a:off x="4294375" y="897825"/>
            <a:ext cx="4656000" cy="3834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750">
                <a:solidFill>
                  <a:srgbClr val="3F51B5"/>
                </a:solidFill>
                <a:latin typeface="Roboto Mono"/>
                <a:ea typeface="Roboto Mono"/>
                <a:cs typeface="Roboto Mono"/>
                <a:sym typeface="Roboto Mono"/>
              </a:rPr>
              <a:t>import</a:t>
            </a:r>
            <a:r>
              <a:rPr lang="en" sz="750">
                <a:solidFill>
                  <a:srgbClr val="37474F"/>
                </a:solidFill>
                <a:latin typeface="Roboto Mono"/>
                <a:ea typeface="Roboto Mono"/>
                <a:cs typeface="Roboto Mono"/>
                <a:sym typeface="Roboto Mono"/>
              </a:rPr>
              <a:t> tensorflow </a:t>
            </a:r>
            <a:r>
              <a:rPr lang="en" sz="750">
                <a:solidFill>
                  <a:srgbClr val="3F51B5"/>
                </a:solidFill>
                <a:latin typeface="Roboto Mono"/>
                <a:ea typeface="Roboto Mono"/>
                <a:cs typeface="Roboto Mono"/>
                <a:sym typeface="Roboto Mono"/>
              </a:rPr>
              <a:t>as</a:t>
            </a:r>
            <a:r>
              <a:rPr lang="en" sz="750">
                <a:solidFill>
                  <a:srgbClr val="37474F"/>
                </a:solidFill>
                <a:latin typeface="Roboto Mono"/>
                <a:ea typeface="Roboto Mono"/>
                <a:cs typeface="Roboto Mono"/>
                <a:sym typeface="Roboto Mono"/>
              </a:rPr>
              <a:t> tf</a:t>
            </a:r>
            <a:endParaRPr sz="75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endParaRPr sz="75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750">
                <a:solidFill>
                  <a:srgbClr val="D81B60"/>
                </a:solidFill>
                <a:latin typeface="Roboto Mono"/>
                <a:ea typeface="Roboto Mono"/>
                <a:cs typeface="Roboto Mono"/>
                <a:sym typeface="Roboto Mono"/>
              </a:rPr>
              <a:t># Prepare the data</a:t>
            </a:r>
            <a:endParaRPr sz="75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750">
                <a:solidFill>
                  <a:srgbClr val="37474F"/>
                </a:solidFill>
                <a:latin typeface="Roboto Mono"/>
                <a:ea typeface="Roboto Mono"/>
                <a:cs typeface="Roboto Mono"/>
                <a:sym typeface="Roboto Mono"/>
              </a:rPr>
              <a:t>mnist = tf.keras.datasets.mnist</a:t>
            </a:r>
            <a:endParaRPr sz="75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750">
                <a:solidFill>
                  <a:srgbClr val="37474F"/>
                </a:solidFill>
                <a:latin typeface="Roboto Mono"/>
                <a:ea typeface="Roboto Mono"/>
                <a:cs typeface="Roboto Mono"/>
                <a:sym typeface="Roboto Mono"/>
              </a:rPr>
              <a:t>(x_train, y_train), (x_test, y_test) = mnist.load_data()</a:t>
            </a:r>
            <a:endParaRPr sz="75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750">
                <a:solidFill>
                  <a:srgbClr val="37474F"/>
                </a:solidFill>
                <a:latin typeface="Roboto Mono"/>
                <a:ea typeface="Roboto Mono"/>
                <a:cs typeface="Roboto Mono"/>
                <a:sym typeface="Roboto Mono"/>
              </a:rPr>
              <a:t>x_train, x_test = x_train / </a:t>
            </a:r>
            <a:r>
              <a:rPr lang="en" sz="750">
                <a:solidFill>
                  <a:srgbClr val="C53929"/>
                </a:solidFill>
                <a:latin typeface="Roboto Mono"/>
                <a:ea typeface="Roboto Mono"/>
                <a:cs typeface="Roboto Mono"/>
                <a:sym typeface="Roboto Mono"/>
              </a:rPr>
              <a:t>255.0</a:t>
            </a:r>
            <a:r>
              <a:rPr lang="en" sz="750">
                <a:solidFill>
                  <a:srgbClr val="37474F"/>
                </a:solidFill>
                <a:latin typeface="Roboto Mono"/>
                <a:ea typeface="Roboto Mono"/>
                <a:cs typeface="Roboto Mono"/>
                <a:sym typeface="Roboto Mono"/>
              </a:rPr>
              <a:t>, x_test / </a:t>
            </a:r>
            <a:r>
              <a:rPr lang="en" sz="750">
                <a:solidFill>
                  <a:srgbClr val="C53929"/>
                </a:solidFill>
                <a:latin typeface="Roboto Mono"/>
                <a:ea typeface="Roboto Mono"/>
                <a:cs typeface="Roboto Mono"/>
                <a:sym typeface="Roboto Mono"/>
              </a:rPr>
              <a:t>255.0</a:t>
            </a:r>
            <a:endParaRPr sz="75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endParaRPr sz="75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750">
                <a:solidFill>
                  <a:srgbClr val="D81B60"/>
                </a:solidFill>
                <a:latin typeface="Roboto Mono"/>
                <a:ea typeface="Roboto Mono"/>
                <a:cs typeface="Roboto Mono"/>
                <a:sym typeface="Roboto Mono"/>
              </a:rPr>
              <a:t># Define the model</a:t>
            </a:r>
            <a:endParaRPr sz="75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750">
                <a:solidFill>
                  <a:srgbClr val="37474F"/>
                </a:solidFill>
                <a:latin typeface="Roboto Mono"/>
                <a:ea typeface="Roboto Mono"/>
                <a:cs typeface="Roboto Mono"/>
                <a:sym typeface="Roboto Mono"/>
              </a:rPr>
              <a:t>model = tf.keras.models.Sequential([</a:t>
            </a:r>
            <a:endParaRPr sz="75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750">
                <a:solidFill>
                  <a:srgbClr val="37474F"/>
                </a:solidFill>
                <a:latin typeface="Roboto Mono"/>
                <a:ea typeface="Roboto Mono"/>
                <a:cs typeface="Roboto Mono"/>
                <a:sym typeface="Roboto Mono"/>
              </a:rPr>
              <a:t>  tf.keras.layers.Flatten(input_shape=(</a:t>
            </a:r>
            <a:r>
              <a:rPr lang="en" sz="750">
                <a:solidFill>
                  <a:srgbClr val="C53929"/>
                </a:solidFill>
                <a:latin typeface="Roboto Mono"/>
                <a:ea typeface="Roboto Mono"/>
                <a:cs typeface="Roboto Mono"/>
                <a:sym typeface="Roboto Mono"/>
              </a:rPr>
              <a:t>28</a:t>
            </a:r>
            <a:r>
              <a:rPr lang="en" sz="750">
                <a:solidFill>
                  <a:srgbClr val="37474F"/>
                </a:solidFill>
                <a:latin typeface="Roboto Mono"/>
                <a:ea typeface="Roboto Mono"/>
                <a:cs typeface="Roboto Mono"/>
                <a:sym typeface="Roboto Mono"/>
              </a:rPr>
              <a:t>, </a:t>
            </a:r>
            <a:r>
              <a:rPr lang="en" sz="750">
                <a:solidFill>
                  <a:srgbClr val="C53929"/>
                </a:solidFill>
                <a:latin typeface="Roboto Mono"/>
                <a:ea typeface="Roboto Mono"/>
                <a:cs typeface="Roboto Mono"/>
                <a:sym typeface="Roboto Mono"/>
              </a:rPr>
              <a:t>28</a:t>
            </a:r>
            <a:r>
              <a:rPr lang="en" sz="750">
                <a:solidFill>
                  <a:srgbClr val="37474F"/>
                </a:solidFill>
                <a:latin typeface="Roboto Mono"/>
                <a:ea typeface="Roboto Mono"/>
                <a:cs typeface="Roboto Mono"/>
                <a:sym typeface="Roboto Mono"/>
              </a:rPr>
              <a:t>)),</a:t>
            </a:r>
            <a:endParaRPr sz="75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750">
                <a:solidFill>
                  <a:srgbClr val="37474F"/>
                </a:solidFill>
                <a:latin typeface="Roboto Mono"/>
                <a:ea typeface="Roboto Mono"/>
                <a:cs typeface="Roboto Mono"/>
                <a:sym typeface="Roboto Mono"/>
              </a:rPr>
              <a:t>  tf.keras.layers.Dense(</a:t>
            </a:r>
            <a:r>
              <a:rPr lang="en" sz="750">
                <a:solidFill>
                  <a:srgbClr val="C53929"/>
                </a:solidFill>
                <a:latin typeface="Roboto Mono"/>
                <a:ea typeface="Roboto Mono"/>
                <a:cs typeface="Roboto Mono"/>
                <a:sym typeface="Roboto Mono"/>
              </a:rPr>
              <a:t>128</a:t>
            </a:r>
            <a:r>
              <a:rPr lang="en" sz="750">
                <a:solidFill>
                  <a:srgbClr val="37474F"/>
                </a:solidFill>
                <a:latin typeface="Roboto Mono"/>
                <a:ea typeface="Roboto Mono"/>
                <a:cs typeface="Roboto Mono"/>
                <a:sym typeface="Roboto Mono"/>
              </a:rPr>
              <a:t>, activation=</a:t>
            </a:r>
            <a:r>
              <a:rPr lang="en" sz="750">
                <a:solidFill>
                  <a:srgbClr val="388E3C"/>
                </a:solidFill>
                <a:latin typeface="Roboto Mono"/>
                <a:ea typeface="Roboto Mono"/>
                <a:cs typeface="Roboto Mono"/>
                <a:sym typeface="Roboto Mono"/>
              </a:rPr>
              <a:t>'relu'</a:t>
            </a:r>
            <a:r>
              <a:rPr lang="en" sz="750">
                <a:solidFill>
                  <a:srgbClr val="37474F"/>
                </a:solidFill>
                <a:latin typeface="Roboto Mono"/>
                <a:ea typeface="Roboto Mono"/>
                <a:cs typeface="Roboto Mono"/>
                <a:sym typeface="Roboto Mono"/>
              </a:rPr>
              <a:t>),</a:t>
            </a:r>
            <a:endParaRPr sz="75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750">
                <a:solidFill>
                  <a:srgbClr val="37474F"/>
                </a:solidFill>
                <a:latin typeface="Roboto Mono"/>
                <a:ea typeface="Roboto Mono"/>
                <a:cs typeface="Roboto Mono"/>
                <a:sym typeface="Roboto Mono"/>
              </a:rPr>
              <a:t>  tf.keras.layers.Dense(</a:t>
            </a:r>
            <a:r>
              <a:rPr lang="en" sz="750">
                <a:solidFill>
                  <a:srgbClr val="C53929"/>
                </a:solidFill>
                <a:latin typeface="Roboto Mono"/>
                <a:ea typeface="Roboto Mono"/>
                <a:cs typeface="Roboto Mono"/>
                <a:sym typeface="Roboto Mono"/>
              </a:rPr>
              <a:t>10</a:t>
            </a:r>
            <a:r>
              <a:rPr lang="en" sz="750">
                <a:solidFill>
                  <a:srgbClr val="37474F"/>
                </a:solidFill>
                <a:latin typeface="Roboto Mono"/>
                <a:ea typeface="Roboto Mono"/>
                <a:cs typeface="Roboto Mono"/>
                <a:sym typeface="Roboto Mono"/>
              </a:rPr>
              <a:t>)</a:t>
            </a:r>
            <a:endParaRPr sz="75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750">
                <a:solidFill>
                  <a:srgbClr val="37474F"/>
                </a:solidFill>
                <a:latin typeface="Roboto Mono"/>
                <a:ea typeface="Roboto Mono"/>
                <a:cs typeface="Roboto Mono"/>
                <a:sym typeface="Roboto Mono"/>
              </a:rPr>
              <a:t>])</a:t>
            </a:r>
            <a:endParaRPr sz="75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endParaRPr sz="75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750">
                <a:solidFill>
                  <a:srgbClr val="D81B60"/>
                </a:solidFill>
                <a:latin typeface="Roboto Mono"/>
                <a:ea typeface="Roboto Mono"/>
                <a:cs typeface="Roboto Mono"/>
                <a:sym typeface="Roboto Mono"/>
              </a:rPr>
              <a:t># Train the model</a:t>
            </a:r>
            <a:endParaRPr sz="75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750">
                <a:solidFill>
                  <a:srgbClr val="37474F"/>
                </a:solidFill>
                <a:latin typeface="Roboto Mono"/>
                <a:ea typeface="Roboto Mono"/>
                <a:cs typeface="Roboto Mono"/>
                <a:sym typeface="Roboto Mono"/>
              </a:rPr>
              <a:t>loss_fn = tf.keras.losses.SparseCategoricalCrossentropy(from_logits=</a:t>
            </a:r>
            <a:r>
              <a:rPr lang="en" sz="750">
                <a:solidFill>
                  <a:srgbClr val="3F51B5"/>
                </a:solidFill>
                <a:latin typeface="Roboto Mono"/>
                <a:ea typeface="Roboto Mono"/>
                <a:cs typeface="Roboto Mono"/>
                <a:sym typeface="Roboto Mono"/>
              </a:rPr>
              <a:t>True</a:t>
            </a:r>
            <a:r>
              <a:rPr lang="en" sz="750">
                <a:solidFill>
                  <a:srgbClr val="37474F"/>
                </a:solidFill>
                <a:latin typeface="Roboto Mono"/>
                <a:ea typeface="Roboto Mono"/>
                <a:cs typeface="Roboto Mono"/>
                <a:sym typeface="Roboto Mono"/>
              </a:rPr>
              <a:t>)</a:t>
            </a:r>
            <a:endParaRPr sz="75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750">
                <a:solidFill>
                  <a:srgbClr val="37474F"/>
                </a:solidFill>
                <a:latin typeface="Roboto Mono"/>
                <a:ea typeface="Roboto Mono"/>
                <a:cs typeface="Roboto Mono"/>
                <a:sym typeface="Roboto Mono"/>
              </a:rPr>
              <a:t>model.</a:t>
            </a:r>
            <a:r>
              <a:rPr lang="en" sz="750">
                <a:solidFill>
                  <a:srgbClr val="9C27B0"/>
                </a:solidFill>
                <a:latin typeface="Roboto Mono"/>
                <a:ea typeface="Roboto Mono"/>
                <a:cs typeface="Roboto Mono"/>
                <a:sym typeface="Roboto Mono"/>
              </a:rPr>
              <a:t>compile</a:t>
            </a:r>
            <a:r>
              <a:rPr lang="en" sz="750">
                <a:solidFill>
                  <a:srgbClr val="37474F"/>
                </a:solidFill>
                <a:latin typeface="Roboto Mono"/>
                <a:ea typeface="Roboto Mono"/>
                <a:cs typeface="Roboto Mono"/>
                <a:sym typeface="Roboto Mono"/>
              </a:rPr>
              <a:t>(optimizer=</a:t>
            </a:r>
            <a:r>
              <a:rPr lang="en" sz="750">
                <a:solidFill>
                  <a:srgbClr val="388E3C"/>
                </a:solidFill>
                <a:latin typeface="Roboto Mono"/>
                <a:ea typeface="Roboto Mono"/>
                <a:cs typeface="Roboto Mono"/>
                <a:sym typeface="Roboto Mono"/>
              </a:rPr>
              <a:t>'adam'</a:t>
            </a:r>
            <a:r>
              <a:rPr lang="en" sz="750">
                <a:solidFill>
                  <a:srgbClr val="37474F"/>
                </a:solidFill>
                <a:latin typeface="Roboto Mono"/>
                <a:ea typeface="Roboto Mono"/>
                <a:cs typeface="Roboto Mono"/>
                <a:sym typeface="Roboto Mono"/>
              </a:rPr>
              <a:t>,</a:t>
            </a:r>
            <a:endParaRPr sz="75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750">
                <a:solidFill>
                  <a:srgbClr val="37474F"/>
                </a:solidFill>
                <a:latin typeface="Roboto Mono"/>
                <a:ea typeface="Roboto Mono"/>
                <a:cs typeface="Roboto Mono"/>
                <a:sym typeface="Roboto Mono"/>
              </a:rPr>
              <a:t>              loss=loss_fn,</a:t>
            </a:r>
            <a:endParaRPr sz="75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750">
                <a:solidFill>
                  <a:srgbClr val="37474F"/>
                </a:solidFill>
                <a:latin typeface="Roboto Mono"/>
                <a:ea typeface="Roboto Mono"/>
                <a:cs typeface="Roboto Mono"/>
                <a:sym typeface="Roboto Mono"/>
              </a:rPr>
              <a:t>              metrics=[</a:t>
            </a:r>
            <a:r>
              <a:rPr lang="en" sz="750">
                <a:solidFill>
                  <a:srgbClr val="388E3C"/>
                </a:solidFill>
                <a:latin typeface="Roboto Mono"/>
                <a:ea typeface="Roboto Mono"/>
                <a:cs typeface="Roboto Mono"/>
                <a:sym typeface="Roboto Mono"/>
              </a:rPr>
              <a:t>'accuracy'</a:t>
            </a:r>
            <a:r>
              <a:rPr lang="en" sz="750">
                <a:solidFill>
                  <a:srgbClr val="37474F"/>
                </a:solidFill>
                <a:latin typeface="Roboto Mono"/>
                <a:ea typeface="Roboto Mono"/>
                <a:cs typeface="Roboto Mono"/>
                <a:sym typeface="Roboto Mono"/>
              </a:rPr>
              <a:t>])</a:t>
            </a:r>
            <a:endParaRPr sz="75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750">
                <a:solidFill>
                  <a:srgbClr val="37474F"/>
                </a:solidFill>
                <a:latin typeface="Roboto Mono"/>
                <a:ea typeface="Roboto Mono"/>
                <a:cs typeface="Roboto Mono"/>
                <a:sym typeface="Roboto Mono"/>
              </a:rPr>
              <a:t>model.fit(x_train, y_train, batch_size=</a:t>
            </a:r>
            <a:r>
              <a:rPr lang="en" sz="750">
                <a:solidFill>
                  <a:srgbClr val="C53929"/>
                </a:solidFill>
                <a:latin typeface="Roboto Mono"/>
                <a:ea typeface="Roboto Mono"/>
                <a:cs typeface="Roboto Mono"/>
                <a:sym typeface="Roboto Mono"/>
              </a:rPr>
              <a:t>32</a:t>
            </a:r>
            <a:r>
              <a:rPr lang="en" sz="750">
                <a:solidFill>
                  <a:srgbClr val="37474F"/>
                </a:solidFill>
                <a:latin typeface="Roboto Mono"/>
                <a:ea typeface="Roboto Mono"/>
                <a:cs typeface="Roboto Mono"/>
                <a:sym typeface="Roboto Mono"/>
              </a:rPr>
              <a:t>, epochs=</a:t>
            </a:r>
            <a:r>
              <a:rPr lang="en" sz="750">
                <a:solidFill>
                  <a:srgbClr val="C53929"/>
                </a:solidFill>
                <a:latin typeface="Roboto Mono"/>
                <a:ea typeface="Roboto Mono"/>
                <a:cs typeface="Roboto Mono"/>
                <a:sym typeface="Roboto Mono"/>
              </a:rPr>
              <a:t>5</a:t>
            </a:r>
            <a:r>
              <a:rPr lang="en" sz="750">
                <a:solidFill>
                  <a:srgbClr val="37474F"/>
                </a:solidFill>
                <a:latin typeface="Roboto Mono"/>
                <a:ea typeface="Roboto Mono"/>
                <a:cs typeface="Roboto Mono"/>
                <a:sym typeface="Roboto Mono"/>
              </a:rPr>
              <a:t>)</a:t>
            </a:r>
            <a:endParaRPr sz="1050">
              <a:solidFill>
                <a:srgbClr val="3F51B5"/>
              </a:solidFill>
              <a:latin typeface="Roboto Mono"/>
              <a:ea typeface="Roboto Mono"/>
              <a:cs typeface="Roboto Mono"/>
              <a:sym typeface="Roboto Mono"/>
            </a:endParaRPr>
          </a:p>
          <a:p>
            <a:pPr marL="0" lvl="0" indent="0" algn="l" rtl="0">
              <a:lnSpc>
                <a:spcPct val="150000"/>
              </a:lnSpc>
              <a:spcBef>
                <a:spcPts val="0"/>
              </a:spcBef>
              <a:spcAft>
                <a:spcPts val="0"/>
              </a:spcAft>
              <a:buNone/>
            </a:pPr>
            <a:endParaRPr sz="1050">
              <a:solidFill>
                <a:srgbClr val="3F51B5"/>
              </a:solidFill>
              <a:latin typeface="Roboto Mono"/>
              <a:ea typeface="Roboto Mono"/>
              <a:cs typeface="Roboto Mono"/>
              <a:sym typeface="Roboto Mon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tx1"/>
                </a:solidFill>
              </a:rPr>
              <a:t>Demo using Keras</a:t>
            </a:r>
            <a:endParaRPr dirty="0">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Outline for today (part 2)</a:t>
            </a:r>
            <a:endParaRPr/>
          </a:p>
        </p:txBody>
      </p:sp>
      <p:sp>
        <p:nvSpPr>
          <p:cNvPr id="68" name="Google Shape;68;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solidFill>
                  <a:schemeClr val="dk1"/>
                </a:solidFill>
              </a:rPr>
              <a:t>Training deep neural networks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Review: loss functions and gradient descent</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Backpropagation</a:t>
            </a:r>
            <a:endParaRPr>
              <a:solidFill>
                <a:schemeClr val="dk1"/>
              </a:solidFill>
            </a:endParaRPr>
          </a:p>
          <a:p>
            <a:pPr marL="457200" lvl="0" indent="-342900" algn="l" rtl="0">
              <a:spcBef>
                <a:spcPts val="0"/>
              </a:spcBef>
              <a:spcAft>
                <a:spcPts val="0"/>
              </a:spcAft>
              <a:buSzPts val="1800"/>
              <a:buChar char="-"/>
            </a:pPr>
            <a:r>
              <a:rPr lang="en">
                <a:solidFill>
                  <a:schemeClr val="dk1"/>
                </a:solidFill>
              </a:rPr>
              <a:t>Deep learning packages in Python</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PyTorch</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TensorFlow</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Keras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Demo using Keras</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Motivation and case studies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Intuition for deep neural networks</a:t>
            </a:r>
            <a:endParaRPr/>
          </a:p>
        </p:txBody>
      </p:sp>
      <p:pic>
        <p:nvPicPr>
          <p:cNvPr id="85" name="Google Shape;85;p18"/>
          <p:cNvPicPr preferRelativeResize="0"/>
          <p:nvPr/>
        </p:nvPicPr>
        <p:blipFill rotWithShape="1">
          <a:blip r:embed="rId3">
            <a:alphaModFix/>
          </a:blip>
          <a:srcRect l="23416" r="25943"/>
          <a:stretch/>
        </p:blipFill>
        <p:spPr>
          <a:xfrm>
            <a:off x="6497374" y="3472210"/>
            <a:ext cx="1816350" cy="1434753"/>
          </a:xfrm>
          <a:prstGeom prst="rect">
            <a:avLst/>
          </a:prstGeom>
          <a:noFill/>
          <a:ln>
            <a:noFill/>
          </a:ln>
        </p:spPr>
      </p:pic>
      <p:pic>
        <p:nvPicPr>
          <p:cNvPr id="86" name="Google Shape;86;p18"/>
          <p:cNvPicPr preferRelativeResize="0"/>
          <p:nvPr/>
        </p:nvPicPr>
        <p:blipFill>
          <a:blip r:embed="rId4">
            <a:alphaModFix/>
          </a:blip>
          <a:stretch>
            <a:fillRect/>
          </a:stretch>
        </p:blipFill>
        <p:spPr>
          <a:xfrm>
            <a:off x="689575" y="1672525"/>
            <a:ext cx="4669150" cy="3105775"/>
          </a:xfrm>
          <a:prstGeom prst="rect">
            <a:avLst/>
          </a:prstGeom>
          <a:noFill/>
          <a:ln>
            <a:noFill/>
          </a:ln>
        </p:spPr>
      </p:pic>
      <p:sp>
        <p:nvSpPr>
          <p:cNvPr id="87" name="Google Shape;87;p18"/>
          <p:cNvSpPr txBox="1"/>
          <p:nvPr/>
        </p:nvSpPr>
        <p:spPr>
          <a:xfrm>
            <a:off x="429550" y="1329925"/>
            <a:ext cx="1217400" cy="41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t>Input</a:t>
            </a:r>
            <a:br>
              <a:rPr lang="en" b="1"/>
            </a:br>
            <a:r>
              <a:rPr lang="en" b="1"/>
              <a:t>features</a:t>
            </a:r>
            <a:endParaRPr b="1"/>
          </a:p>
        </p:txBody>
      </p:sp>
      <p:sp>
        <p:nvSpPr>
          <p:cNvPr id="88" name="Google Shape;88;p18"/>
          <p:cNvSpPr txBox="1"/>
          <p:nvPr/>
        </p:nvSpPr>
        <p:spPr>
          <a:xfrm>
            <a:off x="4334975" y="1329925"/>
            <a:ext cx="1368300" cy="41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Output</a:t>
            </a:r>
            <a:br>
              <a:rPr lang="en" b="1" dirty="0"/>
            </a:br>
            <a:r>
              <a:rPr lang="en" b="1" dirty="0"/>
              <a:t>predictions</a:t>
            </a:r>
            <a:endParaRPr b="1" dirty="0"/>
          </a:p>
        </p:txBody>
      </p:sp>
      <p:sp>
        <p:nvSpPr>
          <p:cNvPr id="89" name="Google Shape;89;p18"/>
          <p:cNvSpPr txBox="1"/>
          <p:nvPr/>
        </p:nvSpPr>
        <p:spPr>
          <a:xfrm>
            <a:off x="2333400" y="1476075"/>
            <a:ext cx="1526400" cy="41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t>Intermediate</a:t>
            </a:r>
            <a:br>
              <a:rPr lang="en" b="1"/>
            </a:br>
            <a:r>
              <a:rPr lang="en" b="1"/>
              <a:t>computations</a:t>
            </a:r>
            <a:endParaRPr b="1"/>
          </a:p>
        </p:txBody>
      </p:sp>
      <p:sp>
        <p:nvSpPr>
          <p:cNvPr id="90" name="Google Shape;90;p18"/>
          <p:cNvSpPr txBox="1"/>
          <p:nvPr/>
        </p:nvSpPr>
        <p:spPr>
          <a:xfrm>
            <a:off x="2128050" y="4447600"/>
            <a:ext cx="2300700" cy="41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t>Parameters (i.e. weights)</a:t>
            </a:r>
            <a:endParaRPr b="1"/>
          </a:p>
        </p:txBody>
      </p:sp>
      <p:cxnSp>
        <p:nvCxnSpPr>
          <p:cNvPr id="91" name="Google Shape;91;p18"/>
          <p:cNvCxnSpPr/>
          <p:nvPr/>
        </p:nvCxnSpPr>
        <p:spPr>
          <a:xfrm rot="10800000">
            <a:off x="3038850" y="4138225"/>
            <a:ext cx="70800" cy="337800"/>
          </a:xfrm>
          <a:prstGeom prst="straightConnector1">
            <a:avLst/>
          </a:prstGeom>
          <a:noFill/>
          <a:ln w="19050" cap="flat" cmpd="sng">
            <a:solidFill>
              <a:srgbClr val="000000"/>
            </a:solidFill>
            <a:prstDash val="solid"/>
            <a:round/>
            <a:headEnd type="none" w="med" len="med"/>
            <a:tailEnd type="triangle" w="med" len="med"/>
          </a:ln>
        </p:spPr>
      </p:cxnSp>
      <p:cxnSp>
        <p:nvCxnSpPr>
          <p:cNvPr id="92" name="Google Shape;92;p18"/>
          <p:cNvCxnSpPr/>
          <p:nvPr/>
        </p:nvCxnSpPr>
        <p:spPr>
          <a:xfrm rot="10800000" flipH="1">
            <a:off x="4248300" y="4350350"/>
            <a:ext cx="204000" cy="172800"/>
          </a:xfrm>
          <a:prstGeom prst="straightConnector1">
            <a:avLst/>
          </a:prstGeom>
          <a:noFill/>
          <a:ln w="19050" cap="flat" cmpd="sng">
            <a:solidFill>
              <a:srgbClr val="000000"/>
            </a:solidFill>
            <a:prstDash val="solid"/>
            <a:round/>
            <a:headEnd type="none" w="med" len="med"/>
            <a:tailEnd type="triangle" w="med" len="med"/>
          </a:ln>
        </p:spPr>
      </p:cxnSp>
      <p:cxnSp>
        <p:nvCxnSpPr>
          <p:cNvPr id="93" name="Google Shape;93;p18"/>
          <p:cNvCxnSpPr/>
          <p:nvPr/>
        </p:nvCxnSpPr>
        <p:spPr>
          <a:xfrm rot="10800000">
            <a:off x="1971075" y="4295500"/>
            <a:ext cx="274800" cy="235500"/>
          </a:xfrm>
          <a:prstGeom prst="straightConnector1">
            <a:avLst/>
          </a:prstGeom>
          <a:noFill/>
          <a:ln w="19050" cap="flat" cmpd="sng">
            <a:solidFill>
              <a:srgbClr val="000000"/>
            </a:solidFill>
            <a:prstDash val="solid"/>
            <a:round/>
            <a:headEnd type="none" w="med" len="med"/>
            <a:tailEnd type="triangle" w="med" len="med"/>
          </a:ln>
        </p:spPr>
      </p:cxnSp>
      <p:pic>
        <p:nvPicPr>
          <p:cNvPr id="1026" name="Picture 2" descr="Input data, Nearest Neighbors, Linear SVM, RBF SVM, Gaussian Process, Decision Tree, Random Forest, Neural Net, AdaBoost, Naive Bayes, QDA">
            <a:extLst>
              <a:ext uri="{FF2B5EF4-FFF2-40B4-BE49-F238E27FC236}">
                <a16:creationId xmlns:a16="http://schemas.microsoft.com/office/drawing/2014/main" id="{A5615A94-94A6-A4C4-B530-FD0771254F8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7103"/>
          <a:stretch/>
        </p:blipFill>
        <p:spPr bwMode="auto">
          <a:xfrm>
            <a:off x="5542428" y="1555208"/>
            <a:ext cx="3579717" cy="16368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Intuition for deep neural networks</a:t>
            </a:r>
            <a:endParaRPr/>
          </a:p>
        </p:txBody>
      </p:sp>
      <p:pic>
        <p:nvPicPr>
          <p:cNvPr id="99" name="Google Shape;99;p19"/>
          <p:cNvPicPr preferRelativeResize="0"/>
          <p:nvPr/>
        </p:nvPicPr>
        <p:blipFill>
          <a:blip r:embed="rId3">
            <a:alphaModFix/>
          </a:blip>
          <a:stretch>
            <a:fillRect/>
          </a:stretch>
        </p:blipFill>
        <p:spPr>
          <a:xfrm>
            <a:off x="572963" y="1184675"/>
            <a:ext cx="4229564" cy="3820975"/>
          </a:xfrm>
          <a:prstGeom prst="rect">
            <a:avLst/>
          </a:prstGeom>
          <a:noFill/>
          <a:ln>
            <a:noFill/>
          </a:ln>
        </p:spPr>
      </p:pic>
      <p:sp>
        <p:nvSpPr>
          <p:cNvPr id="100" name="Google Shape;100;p19"/>
          <p:cNvSpPr txBox="1"/>
          <p:nvPr/>
        </p:nvSpPr>
        <p:spPr>
          <a:xfrm>
            <a:off x="5362200" y="1449313"/>
            <a:ext cx="3470100" cy="7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u="sng" dirty="0">
                <a:solidFill>
                  <a:schemeClr val="hlink"/>
                </a:solidFill>
                <a:hlinkClick r:id="rId4"/>
              </a:rPr>
              <a:t>Units learn to respond to increasingly abstract/complex features</a:t>
            </a:r>
            <a:endParaRPr b="1" dirty="0"/>
          </a:p>
        </p:txBody>
      </p:sp>
      <p:pic>
        <p:nvPicPr>
          <p:cNvPr id="1028" name="Picture 4">
            <a:extLst>
              <a:ext uri="{FF2B5EF4-FFF2-40B4-BE49-F238E27FC236}">
                <a16:creationId xmlns:a16="http://schemas.microsoft.com/office/drawing/2014/main" id="{B896D6D9-93C4-01E4-4049-10BBB891A3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2200" y="2435629"/>
            <a:ext cx="3250944" cy="20709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Case studies</a:t>
            </a:r>
            <a:endParaRPr/>
          </a:p>
        </p:txBody>
      </p:sp>
      <p:pic>
        <p:nvPicPr>
          <p:cNvPr id="106" name="Google Shape;106;p20"/>
          <p:cNvPicPr preferRelativeResize="0"/>
          <p:nvPr/>
        </p:nvPicPr>
        <p:blipFill>
          <a:blip r:embed="rId3">
            <a:alphaModFix/>
          </a:blip>
          <a:stretch>
            <a:fillRect/>
          </a:stretch>
        </p:blipFill>
        <p:spPr>
          <a:xfrm>
            <a:off x="403700" y="1435675"/>
            <a:ext cx="3224226" cy="1996326"/>
          </a:xfrm>
          <a:prstGeom prst="rect">
            <a:avLst/>
          </a:prstGeom>
          <a:noFill/>
          <a:ln>
            <a:noFill/>
          </a:ln>
        </p:spPr>
      </p:pic>
      <p:pic>
        <p:nvPicPr>
          <p:cNvPr id="107" name="Google Shape;107;p20"/>
          <p:cNvPicPr preferRelativeResize="0"/>
          <p:nvPr/>
        </p:nvPicPr>
        <p:blipFill>
          <a:blip r:embed="rId4">
            <a:alphaModFix/>
          </a:blip>
          <a:stretch>
            <a:fillRect/>
          </a:stretch>
        </p:blipFill>
        <p:spPr>
          <a:xfrm>
            <a:off x="4281500" y="704125"/>
            <a:ext cx="1867625" cy="1867625"/>
          </a:xfrm>
          <a:prstGeom prst="rect">
            <a:avLst/>
          </a:prstGeom>
          <a:noFill/>
          <a:ln>
            <a:noFill/>
          </a:ln>
        </p:spPr>
      </p:pic>
      <p:sp>
        <p:nvSpPr>
          <p:cNvPr id="108" name="Google Shape;108;p20"/>
          <p:cNvSpPr txBox="1"/>
          <p:nvPr/>
        </p:nvSpPr>
        <p:spPr>
          <a:xfrm>
            <a:off x="1082063" y="1158175"/>
            <a:ext cx="1867500" cy="27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t>Challenging games</a:t>
            </a:r>
            <a:endParaRPr b="1"/>
          </a:p>
        </p:txBody>
      </p:sp>
      <p:sp>
        <p:nvSpPr>
          <p:cNvPr id="109" name="Google Shape;109;p20"/>
          <p:cNvSpPr txBox="1"/>
          <p:nvPr/>
        </p:nvSpPr>
        <p:spPr>
          <a:xfrm>
            <a:off x="4139513" y="426625"/>
            <a:ext cx="2151600" cy="27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Image generation (</a:t>
            </a:r>
            <a:r>
              <a:rPr lang="en" b="1" u="sng" dirty="0">
                <a:solidFill>
                  <a:schemeClr val="hlink"/>
                </a:solidFill>
                <a:hlinkClick r:id="rId5"/>
              </a:rPr>
              <a:t>try</a:t>
            </a:r>
            <a:r>
              <a:rPr lang="en" b="1" dirty="0"/>
              <a:t>)</a:t>
            </a:r>
            <a:endParaRPr b="1" dirty="0"/>
          </a:p>
        </p:txBody>
      </p:sp>
      <p:pic>
        <p:nvPicPr>
          <p:cNvPr id="110" name="Google Shape;110;p20"/>
          <p:cNvPicPr preferRelativeResize="0"/>
          <p:nvPr/>
        </p:nvPicPr>
        <p:blipFill>
          <a:blip r:embed="rId6">
            <a:alphaModFix/>
          </a:blip>
          <a:stretch>
            <a:fillRect/>
          </a:stretch>
        </p:blipFill>
        <p:spPr>
          <a:xfrm>
            <a:off x="3811788" y="3055251"/>
            <a:ext cx="2807085" cy="1982948"/>
          </a:xfrm>
          <a:prstGeom prst="rect">
            <a:avLst/>
          </a:prstGeom>
          <a:noFill/>
          <a:ln>
            <a:noFill/>
          </a:ln>
        </p:spPr>
      </p:pic>
      <p:sp>
        <p:nvSpPr>
          <p:cNvPr id="111" name="Google Shape;111;p20"/>
          <p:cNvSpPr txBox="1"/>
          <p:nvPr/>
        </p:nvSpPr>
        <p:spPr>
          <a:xfrm>
            <a:off x="4139513" y="2777750"/>
            <a:ext cx="2151600" cy="27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t>Self-driving cars</a:t>
            </a:r>
            <a:endParaRPr b="1"/>
          </a:p>
        </p:txBody>
      </p:sp>
      <p:pic>
        <p:nvPicPr>
          <p:cNvPr id="112" name="Google Shape;112;p20"/>
          <p:cNvPicPr preferRelativeResize="0"/>
          <p:nvPr/>
        </p:nvPicPr>
        <p:blipFill>
          <a:blip r:embed="rId7">
            <a:alphaModFix/>
          </a:blip>
          <a:stretch>
            <a:fillRect/>
          </a:stretch>
        </p:blipFill>
        <p:spPr>
          <a:xfrm>
            <a:off x="6925725" y="1158175"/>
            <a:ext cx="1982775" cy="3458301"/>
          </a:xfrm>
          <a:prstGeom prst="rect">
            <a:avLst/>
          </a:prstGeom>
          <a:noFill/>
          <a:ln>
            <a:noFill/>
          </a:ln>
        </p:spPr>
      </p:pic>
      <p:sp>
        <p:nvSpPr>
          <p:cNvPr id="113" name="Google Shape;113;p20"/>
          <p:cNvSpPr txBox="1"/>
          <p:nvPr/>
        </p:nvSpPr>
        <p:spPr>
          <a:xfrm>
            <a:off x="6841313" y="880675"/>
            <a:ext cx="2151600" cy="27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t>Protein structure</a:t>
            </a:r>
            <a:endParaRPr b="1"/>
          </a:p>
        </p:txBody>
      </p:sp>
      <p:sp>
        <p:nvSpPr>
          <p:cNvPr id="114" name="Google Shape;114;p20"/>
          <p:cNvSpPr txBox="1"/>
          <p:nvPr/>
        </p:nvSpPr>
        <p:spPr>
          <a:xfrm>
            <a:off x="898315" y="3562350"/>
            <a:ext cx="2235000" cy="27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Music generation (</a:t>
            </a:r>
            <a:r>
              <a:rPr lang="en" b="1" u="sng" dirty="0">
                <a:solidFill>
                  <a:schemeClr val="hlink"/>
                </a:solidFill>
                <a:hlinkClick r:id="rId8"/>
              </a:rPr>
              <a:t>try</a:t>
            </a:r>
            <a:r>
              <a:rPr lang="en" b="1" dirty="0"/>
              <a:t>)</a:t>
            </a:r>
            <a:endParaRPr b="1" dirty="0"/>
          </a:p>
        </p:txBody>
      </p:sp>
      <p:pic>
        <p:nvPicPr>
          <p:cNvPr id="115" name="Google Shape;115;p20"/>
          <p:cNvPicPr preferRelativeResize="0"/>
          <p:nvPr/>
        </p:nvPicPr>
        <p:blipFill>
          <a:blip r:embed="rId9">
            <a:alphaModFix/>
          </a:blip>
          <a:stretch>
            <a:fillRect/>
          </a:stretch>
        </p:blipFill>
        <p:spPr>
          <a:xfrm>
            <a:off x="985938" y="3842100"/>
            <a:ext cx="2059725" cy="1214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High-dimensional unstructured data</a:t>
            </a:r>
            <a:endParaRPr/>
          </a:p>
        </p:txBody>
      </p:sp>
      <p:pic>
        <p:nvPicPr>
          <p:cNvPr id="121" name="Google Shape;121;p21"/>
          <p:cNvPicPr preferRelativeResize="0"/>
          <p:nvPr/>
        </p:nvPicPr>
        <p:blipFill>
          <a:blip r:embed="rId3">
            <a:alphaModFix/>
          </a:blip>
          <a:stretch>
            <a:fillRect/>
          </a:stretch>
        </p:blipFill>
        <p:spPr>
          <a:xfrm>
            <a:off x="3739300" y="3521600"/>
            <a:ext cx="3389424" cy="1452600"/>
          </a:xfrm>
          <a:prstGeom prst="rect">
            <a:avLst/>
          </a:prstGeom>
          <a:noFill/>
          <a:ln>
            <a:noFill/>
          </a:ln>
        </p:spPr>
      </p:pic>
      <p:pic>
        <p:nvPicPr>
          <p:cNvPr id="122" name="Google Shape;122;p21"/>
          <p:cNvPicPr preferRelativeResize="0"/>
          <p:nvPr/>
        </p:nvPicPr>
        <p:blipFill>
          <a:blip r:embed="rId4">
            <a:alphaModFix/>
          </a:blip>
          <a:stretch>
            <a:fillRect/>
          </a:stretch>
        </p:blipFill>
        <p:spPr>
          <a:xfrm>
            <a:off x="4100525" y="1832238"/>
            <a:ext cx="2157428" cy="1213549"/>
          </a:xfrm>
          <a:prstGeom prst="rect">
            <a:avLst/>
          </a:prstGeom>
          <a:noFill/>
          <a:ln>
            <a:noFill/>
          </a:ln>
        </p:spPr>
      </p:pic>
      <p:pic>
        <p:nvPicPr>
          <p:cNvPr id="123" name="Google Shape;123;p21"/>
          <p:cNvPicPr preferRelativeResize="0"/>
          <p:nvPr/>
        </p:nvPicPr>
        <p:blipFill rotWithShape="1">
          <a:blip r:embed="rId5">
            <a:alphaModFix/>
          </a:blip>
          <a:srcRect b="31488"/>
          <a:stretch/>
        </p:blipFill>
        <p:spPr>
          <a:xfrm>
            <a:off x="7324350" y="3151375"/>
            <a:ext cx="1660701" cy="1740850"/>
          </a:xfrm>
          <a:prstGeom prst="rect">
            <a:avLst/>
          </a:prstGeom>
          <a:noFill/>
          <a:ln>
            <a:noFill/>
          </a:ln>
        </p:spPr>
      </p:pic>
      <p:pic>
        <p:nvPicPr>
          <p:cNvPr id="124" name="Google Shape;124;p21"/>
          <p:cNvPicPr preferRelativeResize="0"/>
          <p:nvPr/>
        </p:nvPicPr>
        <p:blipFill rotWithShape="1">
          <a:blip r:embed="rId6">
            <a:alphaModFix/>
          </a:blip>
          <a:srcRect l="-30" t="28619" r="30" b="31100"/>
          <a:stretch/>
        </p:blipFill>
        <p:spPr>
          <a:xfrm>
            <a:off x="6468200" y="1694375"/>
            <a:ext cx="2643974" cy="1064975"/>
          </a:xfrm>
          <a:prstGeom prst="rect">
            <a:avLst/>
          </a:prstGeom>
          <a:noFill/>
          <a:ln>
            <a:noFill/>
          </a:ln>
        </p:spPr>
      </p:pic>
      <p:sp>
        <p:nvSpPr>
          <p:cNvPr id="125" name="Google Shape;125;p21"/>
          <p:cNvSpPr txBox="1"/>
          <p:nvPr/>
        </p:nvSpPr>
        <p:spPr>
          <a:xfrm>
            <a:off x="4585238" y="1493550"/>
            <a:ext cx="1188000" cy="27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t>Images</a:t>
            </a:r>
            <a:endParaRPr b="1"/>
          </a:p>
        </p:txBody>
      </p:sp>
      <p:sp>
        <p:nvSpPr>
          <p:cNvPr id="126" name="Google Shape;126;p21"/>
          <p:cNvSpPr txBox="1"/>
          <p:nvPr/>
        </p:nvSpPr>
        <p:spPr>
          <a:xfrm>
            <a:off x="7417603" y="2803438"/>
            <a:ext cx="1474200" cy="27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t>Language/text</a:t>
            </a:r>
            <a:endParaRPr b="1"/>
          </a:p>
        </p:txBody>
      </p:sp>
      <p:sp>
        <p:nvSpPr>
          <p:cNvPr id="127" name="Google Shape;127;p21"/>
          <p:cNvSpPr txBox="1"/>
          <p:nvPr/>
        </p:nvSpPr>
        <p:spPr>
          <a:xfrm>
            <a:off x="7196175" y="1491225"/>
            <a:ext cx="1188000" cy="27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t>Audio</a:t>
            </a:r>
            <a:endParaRPr b="1"/>
          </a:p>
        </p:txBody>
      </p:sp>
      <p:pic>
        <p:nvPicPr>
          <p:cNvPr id="128" name="Google Shape;128;p21"/>
          <p:cNvPicPr preferRelativeResize="0"/>
          <p:nvPr/>
        </p:nvPicPr>
        <p:blipFill>
          <a:blip r:embed="rId7">
            <a:alphaModFix/>
          </a:blip>
          <a:stretch>
            <a:fillRect/>
          </a:stretch>
        </p:blipFill>
        <p:spPr>
          <a:xfrm>
            <a:off x="311699" y="2245098"/>
            <a:ext cx="3151325" cy="1530875"/>
          </a:xfrm>
          <a:prstGeom prst="rect">
            <a:avLst/>
          </a:prstGeom>
          <a:noFill/>
          <a:ln>
            <a:noFill/>
          </a:ln>
        </p:spPr>
      </p:pic>
      <p:sp>
        <p:nvSpPr>
          <p:cNvPr id="129" name="Google Shape;129;p21"/>
          <p:cNvSpPr txBox="1"/>
          <p:nvPr/>
        </p:nvSpPr>
        <p:spPr>
          <a:xfrm>
            <a:off x="4420773" y="3174350"/>
            <a:ext cx="2026500" cy="27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t>Sensors/recordings</a:t>
            </a:r>
            <a:endParaRPr b="1"/>
          </a:p>
        </p:txBody>
      </p:sp>
      <p:sp>
        <p:nvSpPr>
          <p:cNvPr id="130" name="Google Shape;130;p21"/>
          <p:cNvSpPr txBox="1"/>
          <p:nvPr/>
        </p:nvSpPr>
        <p:spPr>
          <a:xfrm>
            <a:off x="771525" y="1153825"/>
            <a:ext cx="2231700" cy="27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Structured data</a:t>
            </a:r>
            <a:endParaRPr sz="1800" b="1"/>
          </a:p>
        </p:txBody>
      </p:sp>
      <p:sp>
        <p:nvSpPr>
          <p:cNvPr id="131" name="Google Shape;131;p21"/>
          <p:cNvSpPr txBox="1"/>
          <p:nvPr/>
        </p:nvSpPr>
        <p:spPr>
          <a:xfrm>
            <a:off x="5397850" y="1153825"/>
            <a:ext cx="2231700" cy="27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Unstructured data</a:t>
            </a:r>
            <a:endParaRPr sz="1800" b="1"/>
          </a:p>
        </p:txBody>
      </p:sp>
      <p:sp>
        <p:nvSpPr>
          <p:cNvPr id="132" name="Google Shape;132;p21"/>
          <p:cNvSpPr txBox="1"/>
          <p:nvPr/>
        </p:nvSpPr>
        <p:spPr>
          <a:xfrm>
            <a:off x="1222114" y="1967600"/>
            <a:ext cx="1330500" cy="27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t>Data frames</a:t>
            </a:r>
            <a:endParaRPr b="1"/>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222</TotalTime>
  <Words>3506</Words>
  <Application>Microsoft Office PowerPoint</Application>
  <PresentationFormat>On-screen Show (16:9)</PresentationFormat>
  <Paragraphs>380</Paragraphs>
  <Slides>35</Slides>
  <Notes>35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Cambria Math</vt:lpstr>
      <vt:lpstr>Roboto Mono</vt:lpstr>
      <vt:lpstr>Simple Light</vt:lpstr>
      <vt:lpstr>W08D1</vt:lpstr>
      <vt:lpstr>Introduction</vt:lpstr>
      <vt:lpstr>Outline for today (part 1)</vt:lpstr>
      <vt:lpstr>Outline for today (part 2)</vt:lpstr>
      <vt:lpstr>Motivation and case studies</vt:lpstr>
      <vt:lpstr>Intuition for deep neural networks</vt:lpstr>
      <vt:lpstr>Intuition for deep neural networks</vt:lpstr>
      <vt:lpstr>Case studies</vt:lpstr>
      <vt:lpstr>High-dimensional unstructured data</vt:lpstr>
      <vt:lpstr>Little preprocessing or feature engineering</vt:lpstr>
      <vt:lpstr>Little preprocessing or feature engineering</vt:lpstr>
      <vt:lpstr>Caveat: massive datasets</vt:lpstr>
      <vt:lpstr>What is a deep neural network?</vt:lpstr>
      <vt:lpstr>Units, parameters, and computation graphs</vt:lpstr>
      <vt:lpstr>Units, parameters, and computation graphs</vt:lpstr>
      <vt:lpstr>Fully-connected layers - linear regression</vt:lpstr>
      <vt:lpstr>Fully-connected layers - multi-layer perceptron (MLP)</vt:lpstr>
      <vt:lpstr>Fully-connected layers - multi-layer perceptron (MLP)</vt:lpstr>
      <vt:lpstr>Nonlinearities</vt:lpstr>
      <vt:lpstr>Nonlinearities - common functions</vt:lpstr>
      <vt:lpstr>The universal approximation theorem</vt:lpstr>
      <vt:lpstr>Architecture decisions</vt:lpstr>
      <vt:lpstr>Training deep neural networks</vt:lpstr>
      <vt:lpstr>Review: loss functions and gradient descent</vt:lpstr>
      <vt:lpstr>Review: loss functions and gradient descent</vt:lpstr>
      <vt:lpstr>Review: loss functions and gradient descent</vt:lpstr>
      <vt:lpstr>Review: loss functions and gradient descent</vt:lpstr>
      <vt:lpstr>Review: loss functions and gradient descent</vt:lpstr>
      <vt:lpstr>Backpropagation</vt:lpstr>
      <vt:lpstr>Backpropagation</vt:lpstr>
      <vt:lpstr>Deep learning packages in Python</vt:lpstr>
      <vt:lpstr>PyTorch</vt:lpstr>
      <vt:lpstr>TensorFlow</vt:lpstr>
      <vt:lpstr>Keras</vt:lpstr>
      <vt:lpstr>Demo using Keras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W08D1</dc:title>
  <cp:lastModifiedBy>Eng, Jeremy</cp:lastModifiedBy>
  <cp:revision>18</cp:revision>
  <dcterms:modified xsi:type="dcterms:W3CDTF">2022-11-07T16:28:42Z</dcterms:modified>
</cp:coreProperties>
</file>